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43"/>
  </p:notesMasterIdLst>
  <p:handoutMasterIdLst>
    <p:handoutMasterId r:id="rId44"/>
  </p:handoutMasterIdLst>
  <p:sldIdLst>
    <p:sldId id="611" r:id="rId2"/>
    <p:sldId id="436" r:id="rId3"/>
    <p:sldId id="437" r:id="rId4"/>
    <p:sldId id="438" r:id="rId5"/>
    <p:sldId id="649" r:id="rId6"/>
    <p:sldId id="442" r:id="rId7"/>
    <p:sldId id="397" r:id="rId8"/>
    <p:sldId id="396" r:id="rId9"/>
    <p:sldId id="680" r:id="rId10"/>
    <p:sldId id="681" r:id="rId11"/>
    <p:sldId id="682" r:id="rId12"/>
    <p:sldId id="683" r:id="rId13"/>
    <p:sldId id="684" r:id="rId14"/>
    <p:sldId id="686" r:id="rId15"/>
    <p:sldId id="698" r:id="rId16"/>
    <p:sldId id="708" r:id="rId17"/>
    <p:sldId id="713" r:id="rId18"/>
    <p:sldId id="687" r:id="rId19"/>
    <p:sldId id="749" r:id="rId20"/>
    <p:sldId id="688" r:id="rId21"/>
    <p:sldId id="718" r:id="rId22"/>
    <p:sldId id="745" r:id="rId23"/>
    <p:sldId id="694" r:id="rId24"/>
    <p:sldId id="750" r:id="rId25"/>
    <p:sldId id="695" r:id="rId26"/>
    <p:sldId id="696" r:id="rId27"/>
    <p:sldId id="746" r:id="rId28"/>
    <p:sldId id="747" r:id="rId29"/>
    <p:sldId id="737" r:id="rId30"/>
    <p:sldId id="738" r:id="rId31"/>
    <p:sldId id="743" r:id="rId32"/>
    <p:sldId id="744" r:id="rId33"/>
    <p:sldId id="739" r:id="rId34"/>
    <p:sldId id="740" r:id="rId35"/>
    <p:sldId id="751" r:id="rId36"/>
    <p:sldId id="752" r:id="rId37"/>
    <p:sldId id="754" r:id="rId38"/>
    <p:sldId id="755" r:id="rId39"/>
    <p:sldId id="756" r:id="rId40"/>
    <p:sldId id="748" r:id="rId41"/>
    <p:sldId id="736" r:id="rId42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70262E-9062-49A0-ABFF-45BF8EA6919B}">
          <p14:sldIdLst>
            <p14:sldId id="611"/>
            <p14:sldId id="436"/>
            <p14:sldId id="437"/>
            <p14:sldId id="438"/>
            <p14:sldId id="649"/>
            <p14:sldId id="442"/>
          </p14:sldIdLst>
        </p14:section>
        <p14:section name="Раздел без заголовка" id="{AB0110ED-6198-4363-9BF0-2B42BF5C3FE5}">
          <p14:sldIdLst>
            <p14:sldId id="397"/>
            <p14:sldId id="396"/>
            <p14:sldId id="680"/>
            <p14:sldId id="681"/>
            <p14:sldId id="682"/>
            <p14:sldId id="683"/>
            <p14:sldId id="684"/>
            <p14:sldId id="686"/>
            <p14:sldId id="698"/>
            <p14:sldId id="708"/>
            <p14:sldId id="713"/>
            <p14:sldId id="687"/>
            <p14:sldId id="749"/>
            <p14:sldId id="688"/>
            <p14:sldId id="718"/>
            <p14:sldId id="745"/>
            <p14:sldId id="694"/>
            <p14:sldId id="750"/>
            <p14:sldId id="695"/>
            <p14:sldId id="696"/>
            <p14:sldId id="746"/>
            <p14:sldId id="747"/>
            <p14:sldId id="737"/>
            <p14:sldId id="738"/>
            <p14:sldId id="743"/>
            <p14:sldId id="744"/>
            <p14:sldId id="739"/>
            <p14:sldId id="740"/>
            <p14:sldId id="751"/>
            <p14:sldId id="752"/>
            <p14:sldId id="754"/>
            <p14:sldId id="755"/>
            <p14:sldId id="756"/>
            <p14:sldId id="748"/>
            <p14:sldId id="736"/>
          </p14:sldIdLst>
        </p14:section>
        <p14:section name="Раздел без заголовка" id="{60EB5735-7ACC-4E21-98EB-55B00BEF246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1"/>
    <a:srgbClr val="3333FF"/>
    <a:srgbClr val="9966FF"/>
    <a:srgbClr val="81DEFF"/>
    <a:srgbClr val="3399FF"/>
    <a:srgbClr val="A00000"/>
    <a:srgbClr val="FFCC99"/>
    <a:srgbClr val="3366FF"/>
    <a:srgbClr val="00BD4F"/>
    <a:srgbClr val="006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3" autoAdjust="0"/>
    <p:restoredTop sz="94957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72526062087466"/>
          <c:y val="4.5621673362082449E-2"/>
          <c:w val="0.72981088528296556"/>
          <c:h val="0.89120985582888024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010688"/>
        <c:axId val="125012224"/>
      </c:barChart>
      <c:catAx>
        <c:axId val="12501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012224"/>
        <c:crosses val="autoZero"/>
        <c:auto val="1"/>
        <c:lblAlgn val="ctr"/>
        <c:lblOffset val="100"/>
        <c:noMultiLvlLbl val="0"/>
      </c:catAx>
      <c:valAx>
        <c:axId val="1250122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501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376414815697981E-2"/>
          <c:y val="2.4515550903700764E-2"/>
          <c:w val="0.94794582444769004"/>
          <c:h val="0.724710174321716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3639212524110377E-2"/>
                  <c:y val="-8.2032228977143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ru-RU" sz="1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471953</c:v>
                </c:pt>
                <c:pt idx="1">
                  <c:v>16720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170695260538835E-3"/>
                  <c:y val="-4.101611448857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536561</c:v>
                </c:pt>
                <c:pt idx="1">
                  <c:v>24281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46404174703459E-2"/>
                  <c:y val="0.20508057244285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27842504822076E-3"/>
                  <c:y val="-6.1524171732856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549005.5</c:v>
                </c:pt>
                <c:pt idx="1">
                  <c:v>35325.300000000003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34114181255069E-2"/>
                  <c:y val="-4.10161144885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637123339762767E-2"/>
                  <c:y val="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576351</c:v>
                </c:pt>
                <c:pt idx="1">
                  <c:v>33513.699999999997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79128315320228E-2"/>
                  <c:y val="0.18047058078818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092808349406918E-2"/>
                  <c:y val="-0.1025402862214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575176.6</c:v>
                </c:pt>
                <c:pt idx="1">
                  <c:v>33588.699999999997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187705883161454E-2"/>
                  <c:y val="8.2032228977142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02089184347611E-2"/>
                  <c:y val="-1.230483434657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567322.19999999995</c:v>
                </c:pt>
                <c:pt idx="1">
                  <c:v>38431.1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64"/>
        <c:shape val="cylinder"/>
        <c:axId val="190845312"/>
        <c:axId val="190846848"/>
        <c:axId val="0"/>
      </c:bar3DChart>
      <c:catAx>
        <c:axId val="19084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846848"/>
        <c:crosses val="autoZero"/>
        <c:auto val="1"/>
        <c:lblAlgn val="ctr"/>
        <c:lblOffset val="100"/>
        <c:noMultiLvlLbl val="0"/>
      </c:catAx>
      <c:valAx>
        <c:axId val="190846848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84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582231546311068E-2"/>
          <c:y val="0.91702536927421496"/>
          <c:w val="0.9"/>
          <c:h val="7.1814049084985385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43226216226534E-2"/>
          <c:y val="0.1925735007842746"/>
          <c:w val="0.4282542680442914"/>
          <c:h val="0.74479003138137634"/>
        </c:manualLayout>
      </c:layout>
      <c:doughnutChart>
        <c:varyColors val="1"/>
        <c:ser>
          <c:idx val="1"/>
          <c:order val="0"/>
          <c:tx>
            <c:strRef>
              <c:f>Лист1!$A$2</c:f>
              <c:strCache>
                <c:ptCount val="1"/>
                <c:pt idx="0">
                  <c:v>1262922,5</c:v>
                </c:pt>
              </c:strCache>
            </c:strRef>
          </c:tx>
          <c:spPr>
            <a:solidFill>
              <a:srgbClr val="9966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63500" h="25400"/>
            </a:sp3d>
          </c:spPr>
          <c:explosion val="3"/>
          <c:dPt>
            <c:idx val="1"/>
            <c:bubble3D val="0"/>
            <c:spPr>
              <a:solidFill>
                <a:srgbClr val="00B0F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softEdge">
                <a:bevelT w="63500" h="25400"/>
              </a:sp3d>
            </c:spPr>
          </c:dPt>
          <c:dLbls>
            <c:dLbl>
              <c:idx val="0"/>
              <c:layout>
                <c:manualLayout>
                  <c:x val="-7.2742200812505806E-3"/>
                  <c:y val="-0.232948413859901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686 571,5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85524614833565"/>
                      <c:h val="0.141440330699673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955555784511606E-2"/>
                  <c:y val="0.312056995015385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576 351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3791476490015"/>
                      <c:h val="9.945306362864275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3263317964670594E-2"/>
                  <c:y val="0.13061773329533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992500833240753E-2"/>
                  <c:y val="0.12618887756432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Лист1!$B$1:$C$1</c:f>
              <c:strCache>
                <c:ptCount val="2"/>
                <c:pt idx="0">
                  <c:v>Расходные обязательства, возникшие в результате принятия нормативных правовых актов органов местного самоуправления (Расходные обязательства по вопросам местного значения)</c:v>
                </c:pt>
                <c:pt idx="1">
                  <c:v>Расходные обязательства, возникшие в результате принятия нормативных правовых актов Российской Федерации и субъекта РФ, предусматривающих реализацию переданных государственных полномочий за счет средств субвенций из регионального бюджета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686571.5</c:v>
                </c:pt>
                <c:pt idx="1">
                  <c:v>576351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50"/>
      </c:doughnutChart>
    </c:plotArea>
    <c:legend>
      <c:legendPos val="r"/>
      <c:layout>
        <c:manualLayout>
          <c:xMode val="edge"/>
          <c:yMode val="edge"/>
          <c:x val="0.62771195818903081"/>
          <c:y val="0.28351298325950902"/>
          <c:w val="0.34672718668006353"/>
          <c:h val="0.57845887493982151"/>
        </c:manualLayout>
      </c:layout>
      <c:overlay val="0"/>
      <c:txPr>
        <a:bodyPr/>
        <a:lstStyle/>
        <a:p>
          <a:pPr algn="just">
            <a:defRPr sz="11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9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39466276576005E-2"/>
          <c:y val="4.2270037785558434E-2"/>
          <c:w val="0.5323820065692968"/>
          <c:h val="0.95771799402827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15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97F8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bubble3D val="0"/>
          </c:dPt>
          <c:dPt>
            <c:idx val="15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"Социальное развитие"</c:v>
                </c:pt>
                <c:pt idx="1">
                  <c:v>"Развитие культуры и искусства"</c:v>
                </c:pt>
                <c:pt idx="2">
                  <c:v>"Развитие физической культуры и спорта"</c:v>
                </c:pt>
                <c:pt idx="3">
                  <c:v>"Экономическое развитие"</c:v>
                </c:pt>
                <c:pt idx="4">
                  <c:v>"Развитие образования"</c:v>
                </c:pt>
                <c:pt idx="5">
                  <c:v>"Обеспечение безопасности населения"</c:v>
                </c:pt>
                <c:pt idx="6">
                  <c:v>"Комплексное  развитие сельских территорий"</c:v>
                </c:pt>
                <c:pt idx="7">
                  <c:v>"Обеспечение доступным и комфортным жильем"</c:v>
                </c:pt>
                <c:pt idx="8">
                  <c:v>"Управление муниципальными финансами"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4.7054076384574491E-2</c:v>
                </c:pt>
                <c:pt idx="1">
                  <c:v>7.7574966809007453E-2</c:v>
                </c:pt>
                <c:pt idx="2" formatCode="0.00%">
                  <c:v>2.1648487488070913E-4</c:v>
                </c:pt>
                <c:pt idx="3" formatCode="0.00%">
                  <c:v>2.0587107712662534E-4</c:v>
                </c:pt>
                <c:pt idx="4">
                  <c:v>0.7722074045879056</c:v>
                </c:pt>
                <c:pt idx="5">
                  <c:v>3.3972387656153215E-3</c:v>
                </c:pt>
                <c:pt idx="6">
                  <c:v>5.6338129976933292E-2</c:v>
                </c:pt>
                <c:pt idx="7">
                  <c:v>1.2664365180521485E-2</c:v>
                </c:pt>
                <c:pt idx="8">
                  <c:v>2.3787716725057802E-2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05273870505737"/>
          <c:y val="2.8425040557190875E-2"/>
          <c:w val="0.40794726129494263"/>
          <c:h val="0.93357596836090284"/>
        </c:manualLayout>
      </c:layout>
      <c:overlay val="0"/>
      <c:txPr>
        <a:bodyPr/>
        <a:lstStyle/>
        <a:p>
          <a:pPr>
            <a:defRPr sz="14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C459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1.3786221923554687E-2"/>
                  <c:y val="-0.21511918212516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22203308562482E-2"/>
                  <c:y val="-0.39477804624202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164924188234593E-2"/>
                  <c:y val="-0.45687577274367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469429066417352E-2"/>
                  <c:y val="-0.35376385723875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1011420940013974E-3"/>
                  <c:y val="-0.33603111358509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'[Диаграмма в Microsoft PowerPoint]Лист1 (2)'!$B$8:$B$12</c:f>
              <c:numCache>
                <c:formatCode>0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'[Диаграмма в Microsoft PowerPoint]Лист1 (2)'!$C$8:$C$12</c:f>
              <c:numCache>
                <c:formatCode>0</c:formatCode>
                <c:ptCount val="5"/>
                <c:pt idx="0">
                  <c:v>22808.45</c:v>
                </c:pt>
                <c:pt idx="1">
                  <c:v>24754.2</c:v>
                </c:pt>
                <c:pt idx="2">
                  <c:v>25998</c:v>
                </c:pt>
                <c:pt idx="3">
                  <c:v>24253.8</c:v>
                </c:pt>
                <c:pt idx="4">
                  <c:v>24250.6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875712"/>
        <c:axId val="191917440"/>
        <c:axId val="0"/>
      </c:bar3DChart>
      <c:catAx>
        <c:axId val="1918757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91917440"/>
        <c:crosses val="autoZero"/>
        <c:auto val="1"/>
        <c:lblAlgn val="ctr"/>
        <c:lblOffset val="100"/>
        <c:noMultiLvlLbl val="0"/>
      </c:catAx>
      <c:valAx>
        <c:axId val="191917440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19187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08161711722659"/>
          <c:y val="4.3021837913393667E-2"/>
          <c:w val="0.83057987876153383"/>
          <c:h val="0.78584781517009816"/>
        </c:manualLayout>
      </c:layout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1.5690958172914035E-2"/>
                  <c:y val="-0.3801281842730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36592296800798E-2"/>
                  <c:y val="-0.3801281842730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104678965991042E-3"/>
                  <c:y val="-0.38813949481879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062739445424531E-2"/>
                  <c:y val="-0.37211753105607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946259101690733E-2"/>
                  <c:y val="-0.36883506284524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0441521011615337E-2"/>
                  <c:y val="-0.2209147535735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(2)'!$B$8:$B$12</c:f>
              <c:strCache>
                <c:ptCount val="5"/>
                <c:pt idx="0">
                  <c:v>2020 факт 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'Лист1 (2)'!$C$8:$C$12</c:f>
              <c:numCache>
                <c:formatCode>General</c:formatCode>
                <c:ptCount val="5"/>
                <c:pt idx="0" formatCode="0">
                  <c:v>708709</c:v>
                </c:pt>
                <c:pt idx="1">
                  <c:v>811522</c:v>
                </c:pt>
                <c:pt idx="2">
                  <c:v>843959</c:v>
                </c:pt>
                <c:pt idx="3">
                  <c:v>794328</c:v>
                </c:pt>
                <c:pt idx="4">
                  <c:v>801257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675200"/>
        <c:axId val="190712832"/>
        <c:axId val="0"/>
      </c:bar3DChart>
      <c:catAx>
        <c:axId val="19067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712832"/>
        <c:crosses val="autoZero"/>
        <c:auto val="1"/>
        <c:lblAlgn val="ctr"/>
        <c:lblOffset val="100"/>
        <c:noMultiLvlLbl val="0"/>
      </c:catAx>
      <c:valAx>
        <c:axId val="190712832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675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C55">
                      <a:tint val="66000"/>
                      <a:satMod val="160000"/>
                    </a:srgbClr>
                  </a:gs>
                  <a:gs pos="50000">
                    <a:srgbClr val="00BC55">
                      <a:tint val="44500"/>
                      <a:satMod val="160000"/>
                    </a:srgbClr>
                  </a:gs>
                  <a:gs pos="100000">
                    <a:srgbClr val="00BC5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9.5159284152397713E-3"/>
                  <c:y val="-0.382312531592745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56237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22203308562493E-2"/>
                  <c:y val="-0.3947780462420294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58746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39928160532823E-2"/>
                  <c:y val="-0.3724833797837995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58589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592697625823058E-2"/>
                  <c:y val="-0.4344212369749555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58634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00611718150771E-3"/>
                  <c:y val="-0.40175917022558949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58681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183053501193439E-2"/>
                  <c:y val="-0.4109221156988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(2)'!$B$8:$B$12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'Лист1 (2)'!$C$8:$C$12</c:f>
              <c:numCache>
                <c:formatCode>#,##0.0</c:formatCode>
                <c:ptCount val="5"/>
                <c:pt idx="0">
                  <c:v>56238</c:v>
                </c:pt>
                <c:pt idx="1">
                  <c:v>58745</c:v>
                </c:pt>
                <c:pt idx="2" formatCode="General">
                  <c:v>58589</c:v>
                </c:pt>
                <c:pt idx="3" formatCode="General">
                  <c:v>58634</c:v>
                </c:pt>
                <c:pt idx="4" formatCode="General">
                  <c:v>58681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374"/>
        <c:shape val="box"/>
        <c:axId val="192235392"/>
        <c:axId val="192260736"/>
        <c:axId val="0"/>
      </c:bar3DChart>
      <c:catAx>
        <c:axId val="19223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260736"/>
        <c:crosses val="autoZero"/>
        <c:auto val="1"/>
        <c:lblAlgn val="ctr"/>
        <c:lblOffset val="100"/>
        <c:noMultiLvlLbl val="0"/>
      </c:catAx>
      <c:valAx>
        <c:axId val="192260736"/>
        <c:scaling>
          <c:orientation val="minMax"/>
          <c:max val="6335.5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235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888888888888888E-2"/>
                  <c:y val="-0.319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3333333333333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548608262179736E-2"/>
                  <c:y val="-0.39623584850485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6078589157048E-3"/>
                  <c:y val="-0.39237678277507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087382424544E-3"/>
                  <c:y val="-0.35147342652084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555555555554534E-3"/>
                  <c:y val="-0.31018518518518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Лист2!$B$5:$B$9</c:f>
              <c:numCache>
                <c:formatCode>#,##0</c:formatCode>
                <c:ptCount val="5"/>
                <c:pt idx="0">
                  <c:v>58455</c:v>
                </c:pt>
                <c:pt idx="1">
                  <c:v>64909</c:v>
                </c:pt>
                <c:pt idx="2">
                  <c:v>84783</c:v>
                </c:pt>
                <c:pt idx="3">
                  <c:v>83841</c:v>
                </c:pt>
                <c:pt idx="4">
                  <c:v>75695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93242624"/>
        <c:axId val="193244160"/>
        <c:axId val="0"/>
      </c:bar3DChart>
      <c:catAx>
        <c:axId val="1932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44160"/>
        <c:crosses val="autoZero"/>
        <c:auto val="1"/>
        <c:lblAlgn val="ctr"/>
        <c:lblOffset val="100"/>
        <c:noMultiLvlLbl val="0"/>
      </c:catAx>
      <c:valAx>
        <c:axId val="19324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4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9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Лист3!$A$5:$A$9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Лист3!$B$5:$B$9</c:f>
              <c:numCache>
                <c:formatCode>#,##0</c:formatCode>
                <c:ptCount val="5"/>
                <c:pt idx="0" formatCode="#,##0.0">
                  <c:v>236.6</c:v>
                </c:pt>
                <c:pt idx="1">
                  <c:v>62564.6</c:v>
                </c:pt>
                <c:pt idx="2" formatCode="#,##0.0">
                  <c:v>236.6</c:v>
                </c:pt>
                <c:pt idx="3" formatCode="#,##0.0">
                  <c:v>236.6</c:v>
                </c:pt>
                <c:pt idx="4" formatCode="#,##0.0">
                  <c:v>236.6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020480"/>
        <c:axId val="194022016"/>
        <c:axId val="0"/>
      </c:bar3DChart>
      <c:catAx>
        <c:axId val="1940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22016"/>
        <c:crosses val="autoZero"/>
        <c:auto val="1"/>
        <c:lblAlgn val="ctr"/>
        <c:lblOffset val="100"/>
        <c:noMultiLvlLbl val="0"/>
      </c:catAx>
      <c:valAx>
        <c:axId val="19402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826841449201"/>
          <c:y val="5.9659111319646276E-2"/>
          <c:w val="0.86931731377457977"/>
          <c:h val="0.92279409123339895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59648"/>
        <c:axId val="126061184"/>
      </c:barChart>
      <c:catAx>
        <c:axId val="12605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6061184"/>
        <c:crosses val="autoZero"/>
        <c:auto val="1"/>
        <c:lblAlgn val="ctr"/>
        <c:lblOffset val="100"/>
        <c:noMultiLvlLbl val="0"/>
      </c:catAx>
      <c:valAx>
        <c:axId val="1260611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6059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79938736965733"/>
          <c:y val="4.8245597373395024E-2"/>
          <c:w val="0.8008320504070976"/>
          <c:h val="0.90350880525320998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84224"/>
        <c:axId val="126085760"/>
      </c:barChart>
      <c:catAx>
        <c:axId val="126084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085760"/>
        <c:crosses val="autoZero"/>
        <c:auto val="1"/>
        <c:lblAlgn val="ctr"/>
        <c:lblOffset val="100"/>
        <c:noMultiLvlLbl val="0"/>
      </c:catAx>
      <c:valAx>
        <c:axId val="1260857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2608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6915859676934"/>
          <c:y val="5.0925925925925923E-2"/>
          <c:w val="0.783102159988890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Лист1!$A$5:$A$10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Лист1!$B$5:$B$10</c:f>
              <c:numCache>
                <c:formatCode>#,##0</c:formatCode>
                <c:ptCount val="6"/>
                <c:pt idx="0">
                  <c:v>1209259.1000000001</c:v>
                </c:pt>
                <c:pt idx="1">
                  <c:v>1208974.3</c:v>
                </c:pt>
                <c:pt idx="2">
                  <c:v>1268494.1000000001</c:v>
                </c:pt>
                <c:pt idx="3">
                  <c:v>1751191</c:v>
                </c:pt>
                <c:pt idx="4">
                  <c:v>1388325.8</c:v>
                </c:pt>
                <c:pt idx="5">
                  <c:v>1187150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605568"/>
        <c:axId val="126607360"/>
      </c:barChart>
      <c:catAx>
        <c:axId val="12660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607360"/>
        <c:crosses val="autoZero"/>
        <c:auto val="1"/>
        <c:lblAlgn val="ctr"/>
        <c:lblOffset val="100"/>
        <c:noMultiLvlLbl val="0"/>
      </c:catAx>
      <c:valAx>
        <c:axId val="126607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660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Лист1!$A$4:$A$9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Лист1!$B$4:$B$9</c:f>
              <c:numCache>
                <c:formatCode>#,##0</c:formatCode>
                <c:ptCount val="6"/>
                <c:pt idx="0">
                  <c:v>1206887.5</c:v>
                </c:pt>
                <c:pt idx="1">
                  <c:v>1206602.7</c:v>
                </c:pt>
                <c:pt idx="2">
                  <c:v>1262922.5</c:v>
                </c:pt>
                <c:pt idx="3">
                  <c:v>1754573</c:v>
                </c:pt>
                <c:pt idx="4">
                  <c:v>1399311.4</c:v>
                </c:pt>
                <c:pt idx="5">
                  <c:v>1212770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614912"/>
        <c:axId val="126407808"/>
      </c:barChart>
      <c:catAx>
        <c:axId val="12661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407808"/>
        <c:crosses val="autoZero"/>
        <c:auto val="1"/>
        <c:lblAlgn val="ctr"/>
        <c:lblOffset val="100"/>
        <c:noMultiLvlLbl val="0"/>
      </c:catAx>
      <c:valAx>
        <c:axId val="126407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66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518070110503015E-2"/>
          <c:y val="5.0925925925925923E-2"/>
          <c:w val="0.7050148244087443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E4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9E4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9E41"/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0.1873050860638043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Лист1!$A$4:$A$9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Лист1!$B$4:$B$9</c:f>
              <c:numCache>
                <c:formatCode>#,##0</c:formatCode>
                <c:ptCount val="6"/>
                <c:pt idx="0" formatCode="General">
                  <c:v>2372</c:v>
                </c:pt>
                <c:pt idx="1">
                  <c:v>2371.6</c:v>
                </c:pt>
                <c:pt idx="2">
                  <c:v>5571.6</c:v>
                </c:pt>
                <c:pt idx="3">
                  <c:v>-3383.1</c:v>
                </c:pt>
                <c:pt idx="4">
                  <c:v>-10985.5</c:v>
                </c:pt>
                <c:pt idx="5">
                  <c:v>-25620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740352"/>
        <c:axId val="126741888"/>
      </c:barChart>
      <c:catAx>
        <c:axId val="12674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41888"/>
        <c:crosses val="autoZero"/>
        <c:auto val="1"/>
        <c:lblAlgn val="ctr"/>
        <c:lblOffset val="100"/>
        <c:noMultiLvlLbl val="0"/>
      </c:catAx>
      <c:valAx>
        <c:axId val="126741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74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189700191265849"/>
          <c:y val="0"/>
          <c:w val="0.47989852979298597"/>
          <c:h val="0.88024700151402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'Лист1 (2)'!$B$3</c:f>
              <c:strCache>
                <c:ptCount val="1"/>
                <c:pt idx="0">
                  <c:v>2024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97</a:t>
                    </a:r>
                    <a:r>
                      <a:rPr lang="en-US" baseline="0" dirty="0" smtClean="0"/>
                      <a:t> 316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(2)'!$A$4:$A$11</c:f>
              <c:strCache>
                <c:ptCount val="8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 на добычу полезных  ископаемых</c:v>
                </c:pt>
                <c:pt idx="3">
                  <c:v>Налог на имущество организаций</c:v>
                </c:pt>
                <c:pt idx="4">
                  <c:v>Единый сельскохозяйственный налог</c:v>
                </c:pt>
                <c:pt idx="5">
                  <c:v>Единый налог на вмененный доход</c:v>
                </c:pt>
                <c:pt idx="6">
                  <c:v>Упрощенная система налогообложения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'Лист1 (2)'!$B$4:$B$11</c:f>
              <c:numCache>
                <c:formatCode>#,##0</c:formatCode>
                <c:ptCount val="8"/>
                <c:pt idx="0">
                  <c:v>43120.2</c:v>
                </c:pt>
                <c:pt idx="1">
                  <c:v>5295.4</c:v>
                </c:pt>
                <c:pt idx="2">
                  <c:v>4126.5</c:v>
                </c:pt>
                <c:pt idx="3">
                  <c:v>115649</c:v>
                </c:pt>
                <c:pt idx="4">
                  <c:v>3292.1</c:v>
                </c:pt>
                <c:pt idx="6">
                  <c:v>76935.8</c:v>
                </c:pt>
                <c:pt idx="7">
                  <c:v>97316.5</c:v>
                </c:pt>
              </c:numCache>
            </c:numRef>
          </c:val>
        </c:ser>
        <c:ser>
          <c:idx val="1"/>
          <c:order val="1"/>
          <c:tx>
            <c:strRef>
              <c:f>'Лист1 (2)'!$C$3</c:f>
              <c:strCache>
                <c:ptCount val="1"/>
                <c:pt idx="0">
                  <c:v>2023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r>
                      <a:rPr lang="en-US" baseline="0" dirty="0" smtClean="0"/>
                      <a:t> 527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(2)'!$A$4:$A$11</c:f>
              <c:strCache>
                <c:ptCount val="8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 на добычу полезных  ископаемых</c:v>
                </c:pt>
                <c:pt idx="3">
                  <c:v>Налог на имущество организаций</c:v>
                </c:pt>
                <c:pt idx="4">
                  <c:v>Единый сельскохозяйственный налог</c:v>
                </c:pt>
                <c:pt idx="5">
                  <c:v>Единый налог на вмененный доход</c:v>
                </c:pt>
                <c:pt idx="6">
                  <c:v>Упрощенная система налогообложения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'Лист1 (2)'!$C$4:$C$11</c:f>
              <c:numCache>
                <c:formatCode>#,##0</c:formatCode>
                <c:ptCount val="8"/>
                <c:pt idx="0">
                  <c:v>41748.799999999996</c:v>
                </c:pt>
                <c:pt idx="1">
                  <c:v>5228</c:v>
                </c:pt>
                <c:pt idx="2">
                  <c:v>4167.3</c:v>
                </c:pt>
                <c:pt idx="3">
                  <c:v>109102.8</c:v>
                </c:pt>
                <c:pt idx="4">
                  <c:v>3100.1</c:v>
                </c:pt>
                <c:pt idx="6">
                  <c:v>74334.100000000006</c:v>
                </c:pt>
                <c:pt idx="7">
                  <c:v>90527</c:v>
                </c:pt>
              </c:numCache>
            </c:numRef>
          </c:val>
        </c:ser>
        <c:ser>
          <c:idx val="2"/>
          <c:order val="2"/>
          <c:tx>
            <c:strRef>
              <c:f>'Лист1 (2)'!$D$3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784</a:t>
                    </a:r>
                    <a:r>
                      <a:rPr lang="en-US" baseline="0" dirty="0" smtClean="0"/>
                      <a:t> 211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(2)'!$A$4:$A$11</c:f>
              <c:strCache>
                <c:ptCount val="8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 на добычу полезных  ископаемых</c:v>
                </c:pt>
                <c:pt idx="3">
                  <c:v>Налог на имущество организаций</c:v>
                </c:pt>
                <c:pt idx="4">
                  <c:v>Единый сельскохозяйственный налог</c:v>
                </c:pt>
                <c:pt idx="5">
                  <c:v>Единый налог на вмененный доход</c:v>
                </c:pt>
                <c:pt idx="6">
                  <c:v>Упрощенная система налогообложения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'Лист1 (2)'!$D$4:$D$11</c:f>
              <c:numCache>
                <c:formatCode>#,##0</c:formatCode>
                <c:ptCount val="8"/>
                <c:pt idx="0">
                  <c:v>45096.1</c:v>
                </c:pt>
                <c:pt idx="1">
                  <c:v>5161.6000000000004</c:v>
                </c:pt>
                <c:pt idx="2">
                  <c:v>4208.2</c:v>
                </c:pt>
                <c:pt idx="3">
                  <c:v>105404.6</c:v>
                </c:pt>
                <c:pt idx="4">
                  <c:v>4975.2</c:v>
                </c:pt>
                <c:pt idx="6">
                  <c:v>72169</c:v>
                </c:pt>
                <c:pt idx="7">
                  <c:v>84211.199999999997</c:v>
                </c:pt>
              </c:numCache>
            </c:numRef>
          </c:val>
        </c:ser>
        <c:ser>
          <c:idx val="3"/>
          <c:order val="3"/>
          <c:tx>
            <c:strRef>
              <c:f>'Лист1 (2)'!$E$3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</a:t>
                    </a:r>
                    <a:r>
                      <a:rPr lang="en-US" baseline="0" dirty="0" smtClean="0"/>
                      <a:t> 845,1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(2)'!$A$4:$A$11</c:f>
              <c:strCache>
                <c:ptCount val="8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 на добычу полезных  ископаемых</c:v>
                </c:pt>
                <c:pt idx="3">
                  <c:v>Налог на имущество организаций</c:v>
                </c:pt>
                <c:pt idx="4">
                  <c:v>Единый сельскохозяйственный налог</c:v>
                </c:pt>
                <c:pt idx="5">
                  <c:v>Единый налог на вмененный доход</c:v>
                </c:pt>
                <c:pt idx="6">
                  <c:v>Упрощенная система налогообложения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'Лист1 (2)'!$E$4:$E$11</c:f>
              <c:numCache>
                <c:formatCode>#,##0</c:formatCode>
                <c:ptCount val="8"/>
                <c:pt idx="0">
                  <c:v>45217.7</c:v>
                </c:pt>
                <c:pt idx="1">
                  <c:v>4999</c:v>
                </c:pt>
                <c:pt idx="2">
                  <c:v>3979</c:v>
                </c:pt>
                <c:pt idx="3">
                  <c:v>105382.2</c:v>
                </c:pt>
                <c:pt idx="4">
                  <c:v>7960</c:v>
                </c:pt>
                <c:pt idx="5">
                  <c:v>1161.3</c:v>
                </c:pt>
                <c:pt idx="6">
                  <c:v>75556.899999999994</c:v>
                </c:pt>
                <c:pt idx="7">
                  <c:v>78845.100000000006</c:v>
                </c:pt>
              </c:numCache>
            </c:numRef>
          </c:val>
        </c:ser>
        <c:ser>
          <c:idx val="4"/>
          <c:order val="4"/>
          <c:tx>
            <c:strRef>
              <c:f>'Лист1 (2)'!$F$3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(2)'!$A$4:$A$11</c:f>
              <c:strCache>
                <c:ptCount val="8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 на добычу полезных  ископаемых</c:v>
                </c:pt>
                <c:pt idx="3">
                  <c:v>Налог на имущество организаций</c:v>
                </c:pt>
                <c:pt idx="4">
                  <c:v>Единый сельскохозяйственный налог</c:v>
                </c:pt>
                <c:pt idx="5">
                  <c:v>Единый налог на вмененный доход</c:v>
                </c:pt>
                <c:pt idx="6">
                  <c:v>Упрощенная система налогообложения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'Лист1 (2)'!$F$4:$F$11</c:f>
              <c:numCache>
                <c:formatCode>#,##0</c:formatCode>
                <c:ptCount val="8"/>
                <c:pt idx="0">
                  <c:v>44346</c:v>
                </c:pt>
                <c:pt idx="1">
                  <c:v>5025</c:v>
                </c:pt>
                <c:pt idx="2">
                  <c:v>4253</c:v>
                </c:pt>
                <c:pt idx="3">
                  <c:v>103538</c:v>
                </c:pt>
                <c:pt idx="4">
                  <c:v>4906</c:v>
                </c:pt>
                <c:pt idx="5">
                  <c:v>4869</c:v>
                </c:pt>
                <c:pt idx="6">
                  <c:v>59602</c:v>
                </c:pt>
                <c:pt idx="7">
                  <c:v>73598</c:v>
                </c:pt>
              </c:numCache>
            </c:numRef>
          </c:val>
        </c:ser>
        <c:ser>
          <c:idx val="5"/>
          <c:order val="5"/>
          <c:tx>
            <c:strRef>
              <c:f>'Лист1 (2)'!$G$3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'Лист1 (2)'!$A$4:$A$11</c:f>
              <c:strCache>
                <c:ptCount val="8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 на добычу полезных  ископаемых</c:v>
                </c:pt>
                <c:pt idx="3">
                  <c:v>Налог на имущество организаций</c:v>
                </c:pt>
                <c:pt idx="4">
                  <c:v>Единый сельскохозяйственный налог</c:v>
                </c:pt>
                <c:pt idx="5">
                  <c:v>Единый налог на вмененный доход</c:v>
                </c:pt>
                <c:pt idx="6">
                  <c:v>Упрощенная система налогообложения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'Лист1 (2)'!$G$4:$G$11</c:f>
              <c:numCache>
                <c:formatCode>#,##0</c:formatCode>
                <c:ptCount val="8"/>
                <c:pt idx="0">
                  <c:v>43193.8</c:v>
                </c:pt>
                <c:pt idx="1">
                  <c:v>3779.7</c:v>
                </c:pt>
                <c:pt idx="2">
                  <c:v>3600</c:v>
                </c:pt>
                <c:pt idx="3">
                  <c:v>95812</c:v>
                </c:pt>
                <c:pt idx="4">
                  <c:v>1637</c:v>
                </c:pt>
                <c:pt idx="5">
                  <c:v>6350</c:v>
                </c:pt>
                <c:pt idx="6">
                  <c:v>62706.6</c:v>
                </c:pt>
                <c:pt idx="7">
                  <c:v>70517</c:v>
                </c:pt>
              </c:numCache>
            </c:numRef>
          </c:val>
        </c:ser>
        <c:ser>
          <c:idx val="6"/>
          <c:order val="6"/>
          <c:tx>
            <c:strRef>
              <c:f>'Лист1 (2)'!#REF!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elete val="1"/>
          </c:dLbls>
          <c:cat>
            <c:strRef>
              <c:f>'Лист1 (2)'!$A$4:$A$11</c:f>
              <c:strCache>
                <c:ptCount val="8"/>
                <c:pt idx="0">
                  <c:v>Неналоговые доходы</c:v>
                </c:pt>
                <c:pt idx="1">
                  <c:v>Госпошлина</c:v>
                </c:pt>
                <c:pt idx="2">
                  <c:v>Налог на добычу полезных  ископаемых</c:v>
                </c:pt>
                <c:pt idx="3">
                  <c:v>Налог на имущество организаций</c:v>
                </c:pt>
                <c:pt idx="4">
                  <c:v>Единый сельскохозяйственный налог</c:v>
                </c:pt>
                <c:pt idx="5">
                  <c:v>Единый налог на вмененный доход</c:v>
                </c:pt>
                <c:pt idx="6">
                  <c:v>Упрощенная система налогообложения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'Лист1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4686464"/>
        <c:axId val="184688000"/>
      </c:barChart>
      <c:catAx>
        <c:axId val="1846864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84688000"/>
        <c:crosses val="autoZero"/>
        <c:auto val="1"/>
        <c:lblAlgn val="ctr"/>
        <c:lblOffset val="100"/>
        <c:noMultiLvlLbl val="0"/>
      </c:catAx>
      <c:valAx>
        <c:axId val="18468800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crossAx val="18468646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370635252981659E-2"/>
          <c:y val="0.94756606329536475"/>
          <c:w val="0.43490881965495892"/>
          <c:h val="4.1161561518681354E-2"/>
        </c:manualLayout>
      </c:layout>
      <c:overlay val="0"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gap"/>
    <c:showDLblsOverMax val="0"/>
  </c:chart>
  <c:spPr>
    <a:effectLst>
      <a:softEdge rad="317500"/>
    </a:effec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279556239783E-3"/>
          <c:y val="9.4985381028124247E-2"/>
          <c:w val="0.99880172044376025"/>
          <c:h val="0.72769393560643147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0.3233437025515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35273858460171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982940167141916E-3"/>
                  <c:y val="-0.33804114357663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193176066856048E-3"/>
                  <c:y val="-0.2939488205014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386352133713536E-3"/>
                  <c:y val="-0.30129754101396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effectLst>
                <a:softEdge rad="63500"/>
              </a:effectLst>
            </c:spPr>
            <c:txPr>
              <a:bodyPr anchor="t" anchorCtr="0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Лист1!$B$2:$G$2</c:f>
              <c:numCache>
                <c:formatCode>#,##0</c:formatCode>
                <c:ptCount val="6"/>
                <c:pt idx="0">
                  <c:v>897919</c:v>
                </c:pt>
                <c:pt idx="1">
                  <c:v>1088188</c:v>
                </c:pt>
                <c:pt idx="2">
                  <c:v>1428190.9</c:v>
                </c:pt>
                <c:pt idx="3">
                  <c:v>947268.1</c:v>
                </c:pt>
                <c:pt idx="4">
                  <c:v>880765.7</c:v>
                </c:pt>
                <c:pt idx="5">
                  <c:v>863883.6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gapDepth val="260"/>
        <c:shape val="cylinder"/>
        <c:axId val="184758272"/>
        <c:axId val="184759808"/>
        <c:axId val="0"/>
      </c:bar3DChart>
      <c:catAx>
        <c:axId val="1847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4759808"/>
        <c:crosses val="autoZero"/>
        <c:auto val="1"/>
        <c:lblAlgn val="ctr"/>
        <c:lblOffset val="100"/>
        <c:noMultiLvlLbl val="0"/>
      </c:catAx>
      <c:valAx>
        <c:axId val="184759808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none"/>
        <c:minorTickMark val="none"/>
        <c:tickLblPos val="nextTo"/>
        <c:crossAx val="184758272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txPr>
    <a:bodyPr/>
    <a:lstStyle/>
    <a:p>
      <a:pPr>
        <a:defRPr sz="180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3711809798911"/>
          <c:y val="0.11663820299036541"/>
          <c:w val="0.8081801674813911"/>
          <c:h val="0.704648155035913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273858460171094E-2"/>
                  <c:y val="9.000485734143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6350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164951</c:v>
                </c:pt>
                <c:pt idx="1">
                  <c:v>244294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184646150427995E-3"/>
                  <c:y val="-2.460966869314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3320948835142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softEdge rad="6350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158924</c:v>
                </c:pt>
                <c:pt idx="1">
                  <c:v>368422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7735E-3"/>
                  <c:y val="0.18867412664742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97441025071289E-2"/>
                  <c:y val="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190995</c:v>
                </c:pt>
                <c:pt idx="1">
                  <c:v>652865.1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289E-2"/>
                  <c:y val="-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57618597933563E-2"/>
                  <c:y val="-2.4609668693142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185242</c:v>
                </c:pt>
                <c:pt idx="1">
                  <c:v>152161.4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929230085547E-2"/>
                  <c:y val="0.10253996325989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9744102507118E-2"/>
                  <c:y val="-7.5195341232714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148194</c:v>
                </c:pt>
                <c:pt idx="1">
                  <c:v>123806.39999999999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859669816779617E-2"/>
                  <c:y val="-6.357497745728518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77233605988224"/>
                      <c:h val="9.1240508160591982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148194</c:v>
                </c:pt>
                <c:pt idx="1">
                  <c:v>109936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64"/>
        <c:shape val="cylinder"/>
        <c:axId val="184865152"/>
        <c:axId val="184866688"/>
        <c:axId val="0"/>
      </c:bar3DChart>
      <c:catAx>
        <c:axId val="18486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866688"/>
        <c:crosses val="autoZero"/>
        <c:auto val="1"/>
        <c:lblAlgn val="ctr"/>
        <c:lblOffset val="100"/>
        <c:noMultiLvlLbl val="0"/>
      </c:catAx>
      <c:valAx>
        <c:axId val="184866688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4865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F57E1B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 custT="1"/>
      <dgm:spPr>
        <a:solidFill>
          <a:srgbClr val="FFC000"/>
        </a:solidFill>
      </dgm:spPr>
      <dgm:t>
        <a:bodyPr/>
        <a:lstStyle/>
        <a:p>
          <a:endParaRPr lang="ru-RU" sz="3000" dirty="0"/>
        </a:p>
      </dgm:t>
    </dgm:pt>
    <dgm:pt modelId="{ADB1419B-AC29-439A-9A52-52A4D8AD443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(превышение расходов над доходами)</a:t>
          </a:r>
        </a:p>
        <a:p>
          <a:r>
            <a:rPr lang="ru-RU" sz="1700" b="1" dirty="0" smtClean="0">
              <a:solidFill>
                <a:srgbClr val="46740E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  <a:p>
          <a:r>
            <a:rPr lang="ru-RU" sz="1400" b="1" dirty="0" smtClean="0">
              <a:solidFill>
                <a:srgbClr val="46740E"/>
              </a:solidFill>
              <a:latin typeface="Times New Roman" pitchFamily="18" charset="0"/>
              <a:cs typeface="Times New Roman" pitchFamily="18" charset="0"/>
            </a:rPr>
            <a:t>(превышение доходов над расходами)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11865" custScaleY="43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ScaleX="58918" custScaleY="6320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11895" custScaleY="35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ScaleX="60591" custScaleY="7218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94103" custScaleY="102247" custLinFactNeighborX="-65400" custLinFactNeighborY="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676CD4F4-1C8E-4883-BAA3-E5C532BFD6AB}" type="presOf" srcId="{ADB1419B-AC29-439A-9A52-52A4D8AD4433}" destId="{A84245DF-C8CC-47D2-83AC-15EF153255E0}" srcOrd="0" destOrd="0" presId="urn:microsoft.com/office/officeart/2005/8/layout/equation1"/>
    <dgm:cxn modelId="{790489E6-FD0A-4365-AB02-5546F8FF0FAC}" type="presOf" srcId="{FEA73179-04A7-4795-AF97-EAF1F3F2AA68}" destId="{4B955819-9EB5-4C61-BE5E-7CE7027DF3F0}" srcOrd="0" destOrd="0" presId="urn:microsoft.com/office/officeart/2005/8/layout/equation1"/>
    <dgm:cxn modelId="{5F9E2D14-C470-430E-97A2-0513DF28D4A7}" type="presOf" srcId="{6CD1DB72-7F8F-4E2A-A00A-E83DF7CE947F}" destId="{22696057-B287-4EFB-96CD-3F248CB196C8}" srcOrd="0" destOrd="0" presId="urn:microsoft.com/office/officeart/2005/8/layout/equation1"/>
    <dgm:cxn modelId="{098A3344-10AC-4A5A-AC57-689BBC254AE6}" type="presOf" srcId="{4E7CB679-5A70-4D19-B9FE-B35165ACC3D3}" destId="{32775538-2AC3-4373-B014-5A44732CBC7F}" srcOrd="0" destOrd="0" presId="urn:microsoft.com/office/officeart/2005/8/layout/equation1"/>
    <dgm:cxn modelId="{73BDD5B6-C74D-430F-BBA0-61C3327235D2}" type="presOf" srcId="{65EBFEF0-9C89-4A4C-BA89-C4D7B4B700F7}" destId="{7FAC88BC-C8FF-402F-AB2A-11AC4BBF48B7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01FA8DC8-5937-4509-98A3-2A52DF759257}" type="presOf" srcId="{D36948F7-83BC-4220-85A0-DE21D57BD41D}" destId="{1816D16A-814C-4C22-A6CC-12105B3989BB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51CBD45D-5ADE-42FE-A8D7-9003988F337B}" type="presParOf" srcId="{22696057-B287-4EFB-96CD-3F248CB196C8}" destId="{7FAC88BC-C8FF-402F-AB2A-11AC4BBF48B7}" srcOrd="0" destOrd="0" presId="urn:microsoft.com/office/officeart/2005/8/layout/equation1"/>
    <dgm:cxn modelId="{F0C9AC94-81AA-4CF0-9987-DA7605A79FD2}" type="presParOf" srcId="{22696057-B287-4EFB-96CD-3F248CB196C8}" destId="{2E3F7D03-16FC-4BE4-943C-EE4202A7666A}" srcOrd="1" destOrd="0" presId="urn:microsoft.com/office/officeart/2005/8/layout/equation1"/>
    <dgm:cxn modelId="{0FDB26BF-BDE3-4762-92D8-43BAF4CA0D6B}" type="presParOf" srcId="{22696057-B287-4EFB-96CD-3F248CB196C8}" destId="{1816D16A-814C-4C22-A6CC-12105B3989BB}" srcOrd="2" destOrd="0" presId="urn:microsoft.com/office/officeart/2005/8/layout/equation1"/>
    <dgm:cxn modelId="{BE8119D0-A497-48CD-8244-FB0AB67F9A4D}" type="presParOf" srcId="{22696057-B287-4EFB-96CD-3F248CB196C8}" destId="{5A3AD51A-CA0C-4D60-85EB-AFC0F3AEFCE4}" srcOrd="3" destOrd="0" presId="urn:microsoft.com/office/officeart/2005/8/layout/equation1"/>
    <dgm:cxn modelId="{7A1D6B5D-4849-46D6-AB5A-2C7F071B1E3F}" type="presParOf" srcId="{22696057-B287-4EFB-96CD-3F248CB196C8}" destId="{32775538-2AC3-4373-B014-5A44732CBC7F}" srcOrd="4" destOrd="0" presId="urn:microsoft.com/office/officeart/2005/8/layout/equation1"/>
    <dgm:cxn modelId="{5A29D872-49D1-42C0-A2D2-499E49470AA4}" type="presParOf" srcId="{22696057-B287-4EFB-96CD-3F248CB196C8}" destId="{EDA2439C-BAC0-499A-8F57-8D66EBFA7D82}" srcOrd="5" destOrd="0" presId="urn:microsoft.com/office/officeart/2005/8/layout/equation1"/>
    <dgm:cxn modelId="{A6108F18-EB55-4488-BB89-543776F8ACA8}" type="presParOf" srcId="{22696057-B287-4EFB-96CD-3F248CB196C8}" destId="{4B955819-9EB5-4C61-BE5E-7CE7027DF3F0}" srcOrd="6" destOrd="0" presId="urn:microsoft.com/office/officeart/2005/8/layout/equation1"/>
    <dgm:cxn modelId="{4A12E9AF-681F-4EE3-B9C5-6F0BCB92DEA0}" type="presParOf" srcId="{22696057-B287-4EFB-96CD-3F248CB196C8}" destId="{EE572389-320D-4E27-B728-8E274B326BA1}" srcOrd="7" destOrd="0" presId="urn:microsoft.com/office/officeart/2005/8/layout/equation1"/>
    <dgm:cxn modelId="{81900CB6-D86D-424A-96C0-DB4FE0BFDE2C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59976-64CC-4537-8D8E-B8FCC07D4A56}" type="doc">
      <dgm:prSet loTypeId="urn:microsoft.com/office/officeart/2005/8/layout/cycle8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7C479B8-79CB-4E3C-AF4B-51F99AF1F0F6}">
      <dgm:prSet phldrT="[Текст]" custT="1"/>
      <dgm:spPr/>
      <dgm:t>
        <a:bodyPr/>
        <a:lstStyle/>
        <a:p>
          <a:pPr algn="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местного бюджета предыдущего года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D31E-F01D-4D75-ADAF-0C5EE9D7676C}" type="parTrans" cxnId="{16F9D93B-ACDB-49A4-AE4B-5143EA88A52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967A1-D43F-457B-A04F-2D6451A2B03F}" type="sibTrans" cxnId="{16F9D93B-ACDB-49A4-AE4B-5143EA88A52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975CC-6CF4-47D1-BD0A-940EBDCA757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местного бюджета очередного года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7C35E-81F7-466F-8D06-63A4EF65A333}" type="parTrans" cxnId="{4237B6ED-DDEE-42B2-8E43-820FA46C28A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96FD6-98EC-4A51-B0AE-603F8E7D623D}" type="sibTrans" cxnId="{4237B6ED-DDEE-42B2-8E43-820FA46C28A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137E0-04C3-41DD-92EF-B909727F1245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очередного года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6A80E-7349-44E0-A016-93394582D131}" type="sibTrans" cxnId="{41F2AC8D-068A-4633-93B3-1F7CF042C6E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5151F-53A8-4196-97AA-63386F8B9A90}" type="parTrans" cxnId="{41F2AC8D-068A-4633-93B3-1F7CF042C6E9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76E49-923E-46CA-8364-D26CACBCD025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очередного года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73E43-A622-43E7-9F9E-013BA2AC3E56}" type="parTrans" cxnId="{10AC6F65-CFA1-4664-96BA-31E34285EC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E5A08-8EA2-4BBB-B2AF-0AFA8970CC88}" type="sibTrans" cxnId="{10AC6F65-CFA1-4664-96BA-31E34285EC1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64474-2C4E-4705-AAF6-8050BAE96CFE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F63B3-9B13-4AE5-AE28-0F5E81D88C2B}" type="parTrans" cxnId="{F2AF6333-9F20-4262-A99D-D03480DC94A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1F4B0-7453-454F-A14A-FE56C84337AB}" type="sibTrans" cxnId="{F2AF6333-9F20-4262-A99D-D03480DC94A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172B5-4C68-4BC9-815B-9E2AE5DDFB57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местного бюджета предыдущего года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5A835-60BA-4E4C-A1B7-45FA8A0F045F}" type="parTrans" cxnId="{A55E5BAA-BC43-4D95-9614-81BFB1C2196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48A5E-E443-4EE8-BA17-BB2D05E5DCBA}" type="sibTrans" cxnId="{A55E5BAA-BC43-4D95-9614-81BFB1C2196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3CEAF-857D-4241-8103-98853D011D82}" type="pres">
      <dgm:prSet presAssocID="{0CC59976-64CC-4537-8D8E-B8FCC07D4A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62A4F-6281-44A9-8CCB-EC1D32ECC29E}" type="pres">
      <dgm:prSet presAssocID="{0CC59976-64CC-4537-8D8E-B8FCC07D4A56}" presName="wedge1" presStyleLbl="node1" presStyleIdx="0" presStyleCnt="6"/>
      <dgm:spPr/>
      <dgm:t>
        <a:bodyPr/>
        <a:lstStyle/>
        <a:p>
          <a:endParaRPr lang="ru-RU"/>
        </a:p>
      </dgm:t>
    </dgm:pt>
    <dgm:pt modelId="{0D278E1A-672D-4E79-A420-13FD6E1C6454}" type="pres">
      <dgm:prSet presAssocID="{0CC59976-64CC-4537-8D8E-B8FCC07D4A56}" presName="dummy1a" presStyleCnt="0"/>
      <dgm:spPr/>
    </dgm:pt>
    <dgm:pt modelId="{C0797E7B-9B21-424A-8FF5-3B0874FDD097}" type="pres">
      <dgm:prSet presAssocID="{0CC59976-64CC-4537-8D8E-B8FCC07D4A56}" presName="dummy1b" presStyleCnt="0"/>
      <dgm:spPr/>
    </dgm:pt>
    <dgm:pt modelId="{740B71DB-D616-4EF1-98F2-8EAEDB8665E1}" type="pres">
      <dgm:prSet presAssocID="{0CC59976-64CC-4537-8D8E-B8FCC07D4A5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E3C46-EC8A-4ABB-BCAE-D9BAAC0F901D}" type="pres">
      <dgm:prSet presAssocID="{0CC59976-64CC-4537-8D8E-B8FCC07D4A56}" presName="wedge2" presStyleLbl="node1" presStyleIdx="1" presStyleCnt="6"/>
      <dgm:spPr/>
      <dgm:t>
        <a:bodyPr/>
        <a:lstStyle/>
        <a:p>
          <a:endParaRPr lang="ru-RU"/>
        </a:p>
      </dgm:t>
    </dgm:pt>
    <dgm:pt modelId="{750BBB24-9553-4978-A5C7-E6BFB7ED49D0}" type="pres">
      <dgm:prSet presAssocID="{0CC59976-64CC-4537-8D8E-B8FCC07D4A56}" presName="dummy2a" presStyleCnt="0"/>
      <dgm:spPr/>
    </dgm:pt>
    <dgm:pt modelId="{E2647F9B-D437-4C8F-80E6-471F5C0183BF}" type="pres">
      <dgm:prSet presAssocID="{0CC59976-64CC-4537-8D8E-B8FCC07D4A56}" presName="dummy2b" presStyleCnt="0"/>
      <dgm:spPr/>
    </dgm:pt>
    <dgm:pt modelId="{13877B98-6675-42E9-945C-2FAC2CCA660C}" type="pres">
      <dgm:prSet presAssocID="{0CC59976-64CC-4537-8D8E-B8FCC07D4A5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AB56-0E4E-4262-BFE2-5F22B9C565D7}" type="pres">
      <dgm:prSet presAssocID="{0CC59976-64CC-4537-8D8E-B8FCC07D4A56}" presName="wedge3" presStyleLbl="node1" presStyleIdx="2" presStyleCnt="6"/>
      <dgm:spPr/>
      <dgm:t>
        <a:bodyPr/>
        <a:lstStyle/>
        <a:p>
          <a:endParaRPr lang="ru-RU"/>
        </a:p>
      </dgm:t>
    </dgm:pt>
    <dgm:pt modelId="{5A7D453C-E265-42CE-8911-E2E2A2D9A579}" type="pres">
      <dgm:prSet presAssocID="{0CC59976-64CC-4537-8D8E-B8FCC07D4A56}" presName="dummy3a" presStyleCnt="0"/>
      <dgm:spPr/>
    </dgm:pt>
    <dgm:pt modelId="{598D2280-9461-4EE1-AA2C-BC3C4C3C41F1}" type="pres">
      <dgm:prSet presAssocID="{0CC59976-64CC-4537-8D8E-B8FCC07D4A56}" presName="dummy3b" presStyleCnt="0"/>
      <dgm:spPr/>
    </dgm:pt>
    <dgm:pt modelId="{CF8795A2-0B39-49CF-9E5A-203CAA8C33C6}" type="pres">
      <dgm:prSet presAssocID="{0CC59976-64CC-4537-8D8E-B8FCC07D4A5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7F541-63A3-4EAE-B73C-7B624E9A8B04}" type="pres">
      <dgm:prSet presAssocID="{0CC59976-64CC-4537-8D8E-B8FCC07D4A56}" presName="wedge4" presStyleLbl="node1" presStyleIdx="3" presStyleCnt="6"/>
      <dgm:spPr/>
      <dgm:t>
        <a:bodyPr/>
        <a:lstStyle/>
        <a:p>
          <a:endParaRPr lang="ru-RU"/>
        </a:p>
      </dgm:t>
    </dgm:pt>
    <dgm:pt modelId="{F96A818A-D8C9-41DD-9CB3-C7DE7AE8CF4F}" type="pres">
      <dgm:prSet presAssocID="{0CC59976-64CC-4537-8D8E-B8FCC07D4A56}" presName="dummy4a" presStyleCnt="0"/>
      <dgm:spPr/>
    </dgm:pt>
    <dgm:pt modelId="{BFD46E79-D8E1-4475-A9C1-61CAA34304EE}" type="pres">
      <dgm:prSet presAssocID="{0CC59976-64CC-4537-8D8E-B8FCC07D4A56}" presName="dummy4b" presStyleCnt="0"/>
      <dgm:spPr/>
    </dgm:pt>
    <dgm:pt modelId="{68657E94-A1A4-466A-A4AE-DF569D48D293}" type="pres">
      <dgm:prSet presAssocID="{0CC59976-64CC-4537-8D8E-B8FCC07D4A5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6E67D-5740-41C1-B512-8D9664E886EA}" type="pres">
      <dgm:prSet presAssocID="{0CC59976-64CC-4537-8D8E-B8FCC07D4A56}" presName="wedge5" presStyleLbl="node1" presStyleIdx="4" presStyleCnt="6"/>
      <dgm:spPr/>
      <dgm:t>
        <a:bodyPr/>
        <a:lstStyle/>
        <a:p>
          <a:endParaRPr lang="ru-RU"/>
        </a:p>
      </dgm:t>
    </dgm:pt>
    <dgm:pt modelId="{703C93DC-6538-419A-BF89-E09F262006D9}" type="pres">
      <dgm:prSet presAssocID="{0CC59976-64CC-4537-8D8E-B8FCC07D4A56}" presName="dummy5a" presStyleCnt="0"/>
      <dgm:spPr/>
    </dgm:pt>
    <dgm:pt modelId="{8FBBB6A5-D1B6-4EC1-9D4E-3B2FA54A9325}" type="pres">
      <dgm:prSet presAssocID="{0CC59976-64CC-4537-8D8E-B8FCC07D4A56}" presName="dummy5b" presStyleCnt="0"/>
      <dgm:spPr/>
    </dgm:pt>
    <dgm:pt modelId="{2C360389-B675-45DE-A33A-F1C14C06ECE2}" type="pres">
      <dgm:prSet presAssocID="{0CC59976-64CC-4537-8D8E-B8FCC07D4A5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7E9FC-B2D7-4745-9F92-BBE64603542E}" type="pres">
      <dgm:prSet presAssocID="{0CC59976-64CC-4537-8D8E-B8FCC07D4A56}" presName="wedge6" presStyleLbl="node1" presStyleIdx="5" presStyleCnt="6"/>
      <dgm:spPr/>
      <dgm:t>
        <a:bodyPr/>
        <a:lstStyle/>
        <a:p>
          <a:endParaRPr lang="ru-RU"/>
        </a:p>
      </dgm:t>
    </dgm:pt>
    <dgm:pt modelId="{10953369-E3EE-45C5-BFC4-FB3304D1768D}" type="pres">
      <dgm:prSet presAssocID="{0CC59976-64CC-4537-8D8E-B8FCC07D4A56}" presName="dummy6a" presStyleCnt="0"/>
      <dgm:spPr/>
    </dgm:pt>
    <dgm:pt modelId="{FAA213C5-586F-4AC7-B1A6-31CDA7211B37}" type="pres">
      <dgm:prSet presAssocID="{0CC59976-64CC-4537-8D8E-B8FCC07D4A56}" presName="dummy6b" presStyleCnt="0"/>
      <dgm:spPr/>
    </dgm:pt>
    <dgm:pt modelId="{D71A6E66-33C1-424E-9406-2878A3DD5A71}" type="pres">
      <dgm:prSet presAssocID="{0CC59976-64CC-4537-8D8E-B8FCC07D4A5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E1EC9-0933-4E6B-AECB-D952B70FC643}" type="pres">
      <dgm:prSet presAssocID="{76296FD6-98EC-4A51-B0AE-603F8E7D623D}" presName="arrowWedge1" presStyleLbl="fgSibTrans2D1" presStyleIdx="0" presStyleCnt="6"/>
      <dgm:spPr>
        <a:solidFill>
          <a:schemeClr val="accent2">
            <a:lumMod val="75000"/>
          </a:schemeClr>
        </a:solidFill>
      </dgm:spPr>
    </dgm:pt>
    <dgm:pt modelId="{A4DA3E07-BB5F-47AE-8641-79F859DB5CB5}" type="pres">
      <dgm:prSet presAssocID="{9DB6A80E-7349-44E0-A016-93394582D131}" presName="arrowWedge2" presStyleLbl="fgSibTrans2D1" presStyleIdx="1" presStyleCnt="6"/>
      <dgm:spPr/>
    </dgm:pt>
    <dgm:pt modelId="{213181CF-CFAC-4748-ABA5-035FEB22F4F7}" type="pres">
      <dgm:prSet presAssocID="{482E5A08-8EA2-4BBB-B2AF-0AFA8970CC88}" presName="arrowWedge3" presStyleLbl="fgSibTrans2D1" presStyleIdx="2" presStyleCnt="6"/>
      <dgm:spPr/>
    </dgm:pt>
    <dgm:pt modelId="{A92B7A11-A671-4B89-9347-B0ACB03A440B}" type="pres">
      <dgm:prSet presAssocID="{3BD1F4B0-7453-454F-A14A-FE56C84337AB}" presName="arrowWedge4" presStyleLbl="fgSibTrans2D1" presStyleIdx="3" presStyleCnt="6"/>
      <dgm:spPr/>
    </dgm:pt>
    <dgm:pt modelId="{7BA1513E-5EC7-4F59-860A-3B64659C2085}" type="pres">
      <dgm:prSet presAssocID="{93A48A5E-E443-4EE8-BA17-BB2D05E5DCBA}" presName="arrowWedge5" presStyleLbl="fgSibTrans2D1" presStyleIdx="4" presStyleCnt="6"/>
      <dgm:spPr/>
    </dgm:pt>
    <dgm:pt modelId="{0D69B72D-0C44-42CD-AEA0-3AD3918B2D39}" type="pres">
      <dgm:prSet presAssocID="{FA7967A1-D43F-457B-A04F-2D6451A2B03F}" presName="arrowWedge6" presStyleLbl="fgSibTrans2D1" presStyleIdx="5" presStyleCnt="6"/>
      <dgm:spPr/>
    </dgm:pt>
  </dgm:ptLst>
  <dgm:cxnLst>
    <dgm:cxn modelId="{EB3AA91D-3D7B-4374-B3F7-97C40F0CA0A7}" type="presOf" srcId="{DB9137E0-04C3-41DD-92EF-B909727F1245}" destId="{842E3C46-EC8A-4ABB-BCAE-D9BAAC0F901D}" srcOrd="0" destOrd="0" presId="urn:microsoft.com/office/officeart/2005/8/layout/cycle8"/>
    <dgm:cxn modelId="{A55E5BAA-BC43-4D95-9614-81BFB1C2196C}" srcId="{0CC59976-64CC-4537-8D8E-B8FCC07D4A56}" destId="{05E172B5-4C68-4BC9-815B-9E2AE5DDFB57}" srcOrd="4" destOrd="0" parTransId="{C605A835-60BA-4E4C-A1B7-45FA8A0F045F}" sibTransId="{93A48A5E-E443-4EE8-BA17-BB2D05E5DCBA}"/>
    <dgm:cxn modelId="{83C0B71A-83FB-40CA-ADA2-F57568F599D9}" type="presOf" srcId="{67C479B8-79CB-4E3C-AF4B-51F99AF1F0F6}" destId="{D71A6E66-33C1-424E-9406-2878A3DD5A71}" srcOrd="1" destOrd="0" presId="urn:microsoft.com/office/officeart/2005/8/layout/cycle8"/>
    <dgm:cxn modelId="{BFAB04C5-ABE3-4527-9606-9EA331365D0F}" type="presOf" srcId="{ECB64474-2C4E-4705-AAF6-8050BAE96CFE}" destId="{4EC7F541-63A3-4EAE-B73C-7B624E9A8B04}" srcOrd="0" destOrd="0" presId="urn:microsoft.com/office/officeart/2005/8/layout/cycle8"/>
    <dgm:cxn modelId="{41F2AC8D-068A-4633-93B3-1F7CF042C6E9}" srcId="{0CC59976-64CC-4537-8D8E-B8FCC07D4A56}" destId="{DB9137E0-04C3-41DD-92EF-B909727F1245}" srcOrd="1" destOrd="0" parTransId="{1CC5151F-53A8-4196-97AA-63386F8B9A90}" sibTransId="{9DB6A80E-7349-44E0-A016-93394582D131}"/>
    <dgm:cxn modelId="{96ED972A-8166-4654-A500-D4F0C7B1E3F1}" type="presOf" srcId="{17F76E49-923E-46CA-8364-D26CACBCD025}" destId="{CF8795A2-0B39-49CF-9E5A-203CAA8C33C6}" srcOrd="1" destOrd="0" presId="urn:microsoft.com/office/officeart/2005/8/layout/cycle8"/>
    <dgm:cxn modelId="{69C9B0C3-B875-49DA-8D88-AD05108DE5F0}" type="presOf" srcId="{05E172B5-4C68-4BC9-815B-9E2AE5DDFB57}" destId="{2C360389-B675-45DE-A33A-F1C14C06ECE2}" srcOrd="1" destOrd="0" presId="urn:microsoft.com/office/officeart/2005/8/layout/cycle8"/>
    <dgm:cxn modelId="{2838D954-7E13-433F-8530-C9C16978BB30}" type="presOf" srcId="{ECB64474-2C4E-4705-AAF6-8050BAE96CFE}" destId="{68657E94-A1A4-466A-A4AE-DF569D48D293}" srcOrd="1" destOrd="0" presId="urn:microsoft.com/office/officeart/2005/8/layout/cycle8"/>
    <dgm:cxn modelId="{B5252B14-6E94-499C-8743-CF815FD4832E}" type="presOf" srcId="{17F76E49-923E-46CA-8364-D26CACBCD025}" destId="{EF4DAB56-0E4E-4262-BFE2-5F22B9C565D7}" srcOrd="0" destOrd="0" presId="urn:microsoft.com/office/officeart/2005/8/layout/cycle8"/>
    <dgm:cxn modelId="{60130FF4-5BC6-40D2-9DC0-2E0FAFD52AE0}" type="presOf" srcId="{804975CC-6CF4-47D1-BD0A-940EBDCA7574}" destId="{4AF62A4F-6281-44A9-8CCB-EC1D32ECC29E}" srcOrd="0" destOrd="0" presId="urn:microsoft.com/office/officeart/2005/8/layout/cycle8"/>
    <dgm:cxn modelId="{16F9D93B-ACDB-49A4-AE4B-5143EA88A525}" srcId="{0CC59976-64CC-4537-8D8E-B8FCC07D4A56}" destId="{67C479B8-79CB-4E3C-AF4B-51F99AF1F0F6}" srcOrd="5" destOrd="0" parTransId="{96F7D31E-F01D-4D75-ADAF-0C5EE9D7676C}" sibTransId="{FA7967A1-D43F-457B-A04F-2D6451A2B03F}"/>
    <dgm:cxn modelId="{3909185B-3969-481C-AA5D-54888D04CA2D}" type="presOf" srcId="{804975CC-6CF4-47D1-BD0A-940EBDCA7574}" destId="{740B71DB-D616-4EF1-98F2-8EAEDB8665E1}" srcOrd="1" destOrd="0" presId="urn:microsoft.com/office/officeart/2005/8/layout/cycle8"/>
    <dgm:cxn modelId="{29A43981-884C-44A9-B33E-F04E02355011}" type="presOf" srcId="{67C479B8-79CB-4E3C-AF4B-51F99AF1F0F6}" destId="{DA87E9FC-B2D7-4745-9F92-BBE64603542E}" srcOrd="0" destOrd="0" presId="urn:microsoft.com/office/officeart/2005/8/layout/cycle8"/>
    <dgm:cxn modelId="{F2AF6333-9F20-4262-A99D-D03480DC94AB}" srcId="{0CC59976-64CC-4537-8D8E-B8FCC07D4A56}" destId="{ECB64474-2C4E-4705-AAF6-8050BAE96CFE}" srcOrd="3" destOrd="0" parTransId="{711F63B3-9B13-4AE5-AE28-0F5E81D88C2B}" sibTransId="{3BD1F4B0-7453-454F-A14A-FE56C84337AB}"/>
    <dgm:cxn modelId="{4237B6ED-DDEE-42B2-8E43-820FA46C28A0}" srcId="{0CC59976-64CC-4537-8D8E-B8FCC07D4A56}" destId="{804975CC-6CF4-47D1-BD0A-940EBDCA7574}" srcOrd="0" destOrd="0" parTransId="{0527C35E-81F7-466F-8D06-63A4EF65A333}" sibTransId="{76296FD6-98EC-4A51-B0AE-603F8E7D623D}"/>
    <dgm:cxn modelId="{4D951E67-1E92-4E86-B5C6-009D152A71BA}" type="presOf" srcId="{DB9137E0-04C3-41DD-92EF-B909727F1245}" destId="{13877B98-6675-42E9-945C-2FAC2CCA660C}" srcOrd="1" destOrd="0" presId="urn:microsoft.com/office/officeart/2005/8/layout/cycle8"/>
    <dgm:cxn modelId="{BBD3EB3C-B427-4F81-8525-C33F3F9EBFB9}" type="presOf" srcId="{05E172B5-4C68-4BC9-815B-9E2AE5DDFB57}" destId="{0476E67D-5740-41C1-B512-8D9664E886EA}" srcOrd="0" destOrd="0" presId="urn:microsoft.com/office/officeart/2005/8/layout/cycle8"/>
    <dgm:cxn modelId="{EF639702-1CE3-4E2E-A2D8-F12A5935547A}" type="presOf" srcId="{0CC59976-64CC-4537-8D8E-B8FCC07D4A56}" destId="{5A83CEAF-857D-4241-8103-98853D011D82}" srcOrd="0" destOrd="0" presId="urn:microsoft.com/office/officeart/2005/8/layout/cycle8"/>
    <dgm:cxn modelId="{10AC6F65-CFA1-4664-96BA-31E34285EC17}" srcId="{0CC59976-64CC-4537-8D8E-B8FCC07D4A56}" destId="{17F76E49-923E-46CA-8364-D26CACBCD025}" srcOrd="2" destOrd="0" parTransId="{61273E43-A622-43E7-9F9E-013BA2AC3E56}" sibTransId="{482E5A08-8EA2-4BBB-B2AF-0AFA8970CC88}"/>
    <dgm:cxn modelId="{A1DBA41F-53F5-4C3D-A34F-D4FB62C7FC08}" type="presParOf" srcId="{5A83CEAF-857D-4241-8103-98853D011D82}" destId="{4AF62A4F-6281-44A9-8CCB-EC1D32ECC29E}" srcOrd="0" destOrd="0" presId="urn:microsoft.com/office/officeart/2005/8/layout/cycle8"/>
    <dgm:cxn modelId="{92B6316D-0DE5-4551-BFE3-4819E5405611}" type="presParOf" srcId="{5A83CEAF-857D-4241-8103-98853D011D82}" destId="{0D278E1A-672D-4E79-A420-13FD6E1C6454}" srcOrd="1" destOrd="0" presId="urn:microsoft.com/office/officeart/2005/8/layout/cycle8"/>
    <dgm:cxn modelId="{34D4C8E0-B18E-4481-8032-6E48FDEAD7E1}" type="presParOf" srcId="{5A83CEAF-857D-4241-8103-98853D011D82}" destId="{C0797E7B-9B21-424A-8FF5-3B0874FDD097}" srcOrd="2" destOrd="0" presId="urn:microsoft.com/office/officeart/2005/8/layout/cycle8"/>
    <dgm:cxn modelId="{3FA7CD6A-380E-4045-AB58-2DD93ABA0851}" type="presParOf" srcId="{5A83CEAF-857D-4241-8103-98853D011D82}" destId="{740B71DB-D616-4EF1-98F2-8EAEDB8665E1}" srcOrd="3" destOrd="0" presId="urn:microsoft.com/office/officeart/2005/8/layout/cycle8"/>
    <dgm:cxn modelId="{049AFCE5-DD57-4E10-9B79-4E16E1932368}" type="presParOf" srcId="{5A83CEAF-857D-4241-8103-98853D011D82}" destId="{842E3C46-EC8A-4ABB-BCAE-D9BAAC0F901D}" srcOrd="4" destOrd="0" presId="urn:microsoft.com/office/officeart/2005/8/layout/cycle8"/>
    <dgm:cxn modelId="{BA3553BA-EE8F-430A-860A-684A56295C0F}" type="presParOf" srcId="{5A83CEAF-857D-4241-8103-98853D011D82}" destId="{750BBB24-9553-4978-A5C7-E6BFB7ED49D0}" srcOrd="5" destOrd="0" presId="urn:microsoft.com/office/officeart/2005/8/layout/cycle8"/>
    <dgm:cxn modelId="{10C609CC-7137-485B-A6F0-027396A47D79}" type="presParOf" srcId="{5A83CEAF-857D-4241-8103-98853D011D82}" destId="{E2647F9B-D437-4C8F-80E6-471F5C0183BF}" srcOrd="6" destOrd="0" presId="urn:microsoft.com/office/officeart/2005/8/layout/cycle8"/>
    <dgm:cxn modelId="{152C0A60-502C-4305-9D85-A7D9B9097804}" type="presParOf" srcId="{5A83CEAF-857D-4241-8103-98853D011D82}" destId="{13877B98-6675-42E9-945C-2FAC2CCA660C}" srcOrd="7" destOrd="0" presId="urn:microsoft.com/office/officeart/2005/8/layout/cycle8"/>
    <dgm:cxn modelId="{5680D80D-7452-435B-8DAC-105E3E9705F2}" type="presParOf" srcId="{5A83CEAF-857D-4241-8103-98853D011D82}" destId="{EF4DAB56-0E4E-4262-BFE2-5F22B9C565D7}" srcOrd="8" destOrd="0" presId="urn:microsoft.com/office/officeart/2005/8/layout/cycle8"/>
    <dgm:cxn modelId="{F88EC142-2894-45EC-B820-FC4759C2479F}" type="presParOf" srcId="{5A83CEAF-857D-4241-8103-98853D011D82}" destId="{5A7D453C-E265-42CE-8911-E2E2A2D9A579}" srcOrd="9" destOrd="0" presId="urn:microsoft.com/office/officeart/2005/8/layout/cycle8"/>
    <dgm:cxn modelId="{30A58B57-67CD-451F-998B-8454EEA0927E}" type="presParOf" srcId="{5A83CEAF-857D-4241-8103-98853D011D82}" destId="{598D2280-9461-4EE1-AA2C-BC3C4C3C41F1}" srcOrd="10" destOrd="0" presId="urn:microsoft.com/office/officeart/2005/8/layout/cycle8"/>
    <dgm:cxn modelId="{7F84AAF1-7FA1-4B74-85F7-6BAB691DC43F}" type="presParOf" srcId="{5A83CEAF-857D-4241-8103-98853D011D82}" destId="{CF8795A2-0B39-49CF-9E5A-203CAA8C33C6}" srcOrd="11" destOrd="0" presId="urn:microsoft.com/office/officeart/2005/8/layout/cycle8"/>
    <dgm:cxn modelId="{CD77995F-BEB4-4789-8695-3C26C537B473}" type="presParOf" srcId="{5A83CEAF-857D-4241-8103-98853D011D82}" destId="{4EC7F541-63A3-4EAE-B73C-7B624E9A8B04}" srcOrd="12" destOrd="0" presId="urn:microsoft.com/office/officeart/2005/8/layout/cycle8"/>
    <dgm:cxn modelId="{A16A6892-C17E-4C83-83B8-E448E9866430}" type="presParOf" srcId="{5A83CEAF-857D-4241-8103-98853D011D82}" destId="{F96A818A-D8C9-41DD-9CB3-C7DE7AE8CF4F}" srcOrd="13" destOrd="0" presId="urn:microsoft.com/office/officeart/2005/8/layout/cycle8"/>
    <dgm:cxn modelId="{AD7E9E1C-F36F-481D-B145-AAEC7B95CEB4}" type="presParOf" srcId="{5A83CEAF-857D-4241-8103-98853D011D82}" destId="{BFD46E79-D8E1-4475-A9C1-61CAA34304EE}" srcOrd="14" destOrd="0" presId="urn:microsoft.com/office/officeart/2005/8/layout/cycle8"/>
    <dgm:cxn modelId="{CCCD38BC-A6BB-4C56-AF21-7F81BD14D265}" type="presParOf" srcId="{5A83CEAF-857D-4241-8103-98853D011D82}" destId="{68657E94-A1A4-466A-A4AE-DF569D48D293}" srcOrd="15" destOrd="0" presId="urn:microsoft.com/office/officeart/2005/8/layout/cycle8"/>
    <dgm:cxn modelId="{B6CE9AF7-E03F-49CE-BD17-48AA2B71AE4B}" type="presParOf" srcId="{5A83CEAF-857D-4241-8103-98853D011D82}" destId="{0476E67D-5740-41C1-B512-8D9664E886EA}" srcOrd="16" destOrd="0" presId="urn:microsoft.com/office/officeart/2005/8/layout/cycle8"/>
    <dgm:cxn modelId="{279E9EF8-D243-4971-B971-3DA826871FF6}" type="presParOf" srcId="{5A83CEAF-857D-4241-8103-98853D011D82}" destId="{703C93DC-6538-419A-BF89-E09F262006D9}" srcOrd="17" destOrd="0" presId="urn:microsoft.com/office/officeart/2005/8/layout/cycle8"/>
    <dgm:cxn modelId="{6E6177CF-F496-48C1-A147-61E4E1B038E4}" type="presParOf" srcId="{5A83CEAF-857D-4241-8103-98853D011D82}" destId="{8FBBB6A5-D1B6-4EC1-9D4E-3B2FA54A9325}" srcOrd="18" destOrd="0" presId="urn:microsoft.com/office/officeart/2005/8/layout/cycle8"/>
    <dgm:cxn modelId="{A0CB4A85-0515-449C-9B3B-723DE0085A16}" type="presParOf" srcId="{5A83CEAF-857D-4241-8103-98853D011D82}" destId="{2C360389-B675-45DE-A33A-F1C14C06ECE2}" srcOrd="19" destOrd="0" presId="urn:microsoft.com/office/officeart/2005/8/layout/cycle8"/>
    <dgm:cxn modelId="{AF5E31F2-3B19-460F-A1E3-E716328A614F}" type="presParOf" srcId="{5A83CEAF-857D-4241-8103-98853D011D82}" destId="{DA87E9FC-B2D7-4745-9F92-BBE64603542E}" srcOrd="20" destOrd="0" presId="urn:microsoft.com/office/officeart/2005/8/layout/cycle8"/>
    <dgm:cxn modelId="{4AE98E9B-11C3-431A-94D5-EB08F49341C1}" type="presParOf" srcId="{5A83CEAF-857D-4241-8103-98853D011D82}" destId="{10953369-E3EE-45C5-BFC4-FB3304D1768D}" srcOrd="21" destOrd="0" presId="urn:microsoft.com/office/officeart/2005/8/layout/cycle8"/>
    <dgm:cxn modelId="{1B55A58E-9398-4D02-8443-B4CE9098FD1D}" type="presParOf" srcId="{5A83CEAF-857D-4241-8103-98853D011D82}" destId="{FAA213C5-586F-4AC7-B1A6-31CDA7211B37}" srcOrd="22" destOrd="0" presId="urn:microsoft.com/office/officeart/2005/8/layout/cycle8"/>
    <dgm:cxn modelId="{811025A9-D12C-43CE-8296-375892C7721B}" type="presParOf" srcId="{5A83CEAF-857D-4241-8103-98853D011D82}" destId="{D71A6E66-33C1-424E-9406-2878A3DD5A71}" srcOrd="23" destOrd="0" presId="urn:microsoft.com/office/officeart/2005/8/layout/cycle8"/>
    <dgm:cxn modelId="{D8A5C464-2457-4A98-8EC9-E3F9496E65B9}" type="presParOf" srcId="{5A83CEAF-857D-4241-8103-98853D011D82}" destId="{645E1EC9-0933-4E6B-AECB-D952B70FC643}" srcOrd="24" destOrd="0" presId="urn:microsoft.com/office/officeart/2005/8/layout/cycle8"/>
    <dgm:cxn modelId="{F57F9BE2-98AE-4E7A-8A80-41FFBE821901}" type="presParOf" srcId="{5A83CEAF-857D-4241-8103-98853D011D82}" destId="{A4DA3E07-BB5F-47AE-8641-79F859DB5CB5}" srcOrd="25" destOrd="0" presId="urn:microsoft.com/office/officeart/2005/8/layout/cycle8"/>
    <dgm:cxn modelId="{6B7C1D5C-21E4-4E18-BD99-C0E4FF2F1110}" type="presParOf" srcId="{5A83CEAF-857D-4241-8103-98853D011D82}" destId="{213181CF-CFAC-4748-ABA5-035FEB22F4F7}" srcOrd="26" destOrd="0" presId="urn:microsoft.com/office/officeart/2005/8/layout/cycle8"/>
    <dgm:cxn modelId="{5ECDA30B-0D4F-4D72-BDE8-F4ED9E1D0A2A}" type="presParOf" srcId="{5A83CEAF-857D-4241-8103-98853D011D82}" destId="{A92B7A11-A671-4B89-9347-B0ACB03A440B}" srcOrd="27" destOrd="0" presId="urn:microsoft.com/office/officeart/2005/8/layout/cycle8"/>
    <dgm:cxn modelId="{1256DBD4-C274-4A07-8B14-81CA67BFC5D6}" type="presParOf" srcId="{5A83CEAF-857D-4241-8103-98853D011D82}" destId="{7BA1513E-5EC7-4F59-860A-3B64659C2085}" srcOrd="28" destOrd="0" presId="urn:microsoft.com/office/officeart/2005/8/layout/cycle8"/>
    <dgm:cxn modelId="{2575776D-3AD4-4577-A6A3-BC57123EC397}" type="presParOf" srcId="{5A83CEAF-857D-4241-8103-98853D011D82}" destId="{0D69B72D-0C44-42CD-AEA0-3AD3918B2D39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B7ED8-92BF-472C-87B1-C6386D66FBEB}" type="doc">
      <dgm:prSet loTypeId="urn:microsoft.com/office/officeart/2005/8/layout/cycle6" loCatId="cycl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A51210AF-817E-4E3E-B0D1-38C0AF0BD11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РФ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075DF-E010-40EC-B4DC-946E87931D70}" type="parTrans" cxnId="{2A9D9DEE-F90B-47B2-B734-FC5044C56616}">
      <dgm:prSet/>
      <dgm:spPr/>
      <dgm:t>
        <a:bodyPr/>
        <a:lstStyle/>
        <a:p>
          <a:endParaRPr lang="ru-RU"/>
        </a:p>
      </dgm:t>
    </dgm:pt>
    <dgm:pt modelId="{C8234B4D-104B-4FD1-9C1F-A414143258AA}" type="sibTrans" cxnId="{2A9D9DEE-F90B-47B2-B734-FC5044C5661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A5495B50-43AD-4A49-9076-987885A8999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МО «Майкопский район»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B1D32-B0BB-46B8-9166-582BE3B8B6C5}" type="parTrans" cxnId="{393E5E0C-FDAF-45D4-98EB-484C1151E6FB}">
      <dgm:prSet/>
      <dgm:spPr/>
      <dgm:t>
        <a:bodyPr/>
        <a:lstStyle/>
        <a:p>
          <a:endParaRPr lang="ru-RU"/>
        </a:p>
      </dgm:t>
    </dgm:pt>
    <dgm:pt modelId="{04BE0404-A1B3-4DF6-8F9E-5898A0BB0D34}" type="sibTrans" cxnId="{393E5E0C-FDAF-45D4-98EB-484C1151E6F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4D5D21B2-DAFF-4489-83F7-D7EBC1E1D44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 МО «Майкопский район»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72DC8-DC49-4CF4-BFCF-A66AA88A9C97}" type="parTrans" cxnId="{70F493C5-3EBF-4F49-8BEE-240781A115EE}">
      <dgm:prSet/>
      <dgm:spPr/>
      <dgm:t>
        <a:bodyPr/>
        <a:lstStyle/>
        <a:p>
          <a:endParaRPr lang="ru-RU"/>
        </a:p>
      </dgm:t>
    </dgm:pt>
    <dgm:pt modelId="{A31C26CC-7098-4C2A-9AC2-1040AD3A8036}" type="sibTrans" cxnId="{70F493C5-3EBF-4F49-8BEE-240781A115E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ACECFA3F-271D-4071-ACC5-D5EA6637405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МО «Майкопский район»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DC491-C08E-4A09-BCB7-E9F316D39C79}" type="parTrans" cxnId="{573B9DE4-DB43-4A5C-A3C5-7C42F15550F1}">
      <dgm:prSet/>
      <dgm:spPr/>
      <dgm:t>
        <a:bodyPr/>
        <a:lstStyle/>
        <a:p>
          <a:endParaRPr lang="ru-RU"/>
        </a:p>
      </dgm:t>
    </dgm:pt>
    <dgm:pt modelId="{306D97E9-8708-417E-90DB-E143EE19C8F5}" type="sibTrans" cxnId="{573B9DE4-DB43-4A5C-A3C5-7C42F15550F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50F8A006-03B7-453E-8B11-52199EE89448}" type="pres">
      <dgm:prSet presAssocID="{1AAB7ED8-92BF-472C-87B1-C6386D66FB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25282-24D3-4CFD-AC59-CD63786195EA}" type="pres">
      <dgm:prSet presAssocID="{A51210AF-817E-4E3E-B0D1-38C0AF0BD115}" presName="node" presStyleLbl="node1" presStyleIdx="0" presStyleCnt="4" custScaleX="138989" custScaleY="14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7B94C-0F5B-451D-9428-43279F7D65DD}" type="pres">
      <dgm:prSet presAssocID="{A51210AF-817E-4E3E-B0D1-38C0AF0BD115}" presName="spNode" presStyleCnt="0"/>
      <dgm:spPr/>
    </dgm:pt>
    <dgm:pt modelId="{B1BA7DD6-4629-4464-AA76-4AC12B29F7ED}" type="pres">
      <dgm:prSet presAssocID="{C8234B4D-104B-4FD1-9C1F-A414143258A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9EE511D-0EF6-43EC-B406-0F1618FAB471}" type="pres">
      <dgm:prSet presAssocID="{A5495B50-43AD-4A49-9076-987885A89997}" presName="node" presStyleLbl="node1" presStyleIdx="1" presStyleCnt="4" custScaleX="142593" custScaleY="162611" custRadScaleRad="106818" custRadScaleInc="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6AB8-91FF-4DB2-AA00-CB287071D8BD}" type="pres">
      <dgm:prSet presAssocID="{A5495B50-43AD-4A49-9076-987885A89997}" presName="spNode" presStyleCnt="0"/>
      <dgm:spPr/>
    </dgm:pt>
    <dgm:pt modelId="{CEBC4C3C-A437-4420-A2E2-C12E33E8450C}" type="pres">
      <dgm:prSet presAssocID="{04BE0404-A1B3-4DF6-8F9E-5898A0BB0D3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5C2805B-3ECC-4AA3-B306-E04B8D93175A}" type="pres">
      <dgm:prSet presAssocID="{4D5D21B2-DAFF-4489-83F7-D7EBC1E1D448}" presName="node" presStyleLbl="node1" presStyleIdx="2" presStyleCnt="4" custScaleX="142593" custScaleY="12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3ACCF-7837-4FB8-8080-B65670FB2E40}" type="pres">
      <dgm:prSet presAssocID="{4D5D21B2-DAFF-4489-83F7-D7EBC1E1D448}" presName="spNode" presStyleCnt="0"/>
      <dgm:spPr/>
    </dgm:pt>
    <dgm:pt modelId="{609DDD8F-8077-4ED9-B479-F4058D5BF79E}" type="pres">
      <dgm:prSet presAssocID="{A31C26CC-7098-4C2A-9AC2-1040AD3A8036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DB32F28-2B23-4FC5-B84F-1478F183AB08}" type="pres">
      <dgm:prSet presAssocID="{ACECFA3F-271D-4071-ACC5-D5EA66374059}" presName="node" presStyleLbl="node1" presStyleIdx="3" presStyleCnt="4" custScaleX="142593" custScaleY="162611" custRadScaleRad="111386" custRadScaleInc="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0F86-7713-40B8-8DA0-458E6F8C677E}" type="pres">
      <dgm:prSet presAssocID="{ACECFA3F-271D-4071-ACC5-D5EA66374059}" presName="spNode" presStyleCnt="0"/>
      <dgm:spPr/>
    </dgm:pt>
    <dgm:pt modelId="{AE08C94F-0CD5-478E-94D3-913DA7B7B592}" type="pres">
      <dgm:prSet presAssocID="{306D97E9-8708-417E-90DB-E143EE19C8F5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2A9D9DEE-F90B-47B2-B734-FC5044C56616}" srcId="{1AAB7ED8-92BF-472C-87B1-C6386D66FBEB}" destId="{A51210AF-817E-4E3E-B0D1-38C0AF0BD115}" srcOrd="0" destOrd="0" parTransId="{BF6075DF-E010-40EC-B4DC-946E87931D70}" sibTransId="{C8234B4D-104B-4FD1-9C1F-A414143258AA}"/>
    <dgm:cxn modelId="{393E5E0C-FDAF-45D4-98EB-484C1151E6FB}" srcId="{1AAB7ED8-92BF-472C-87B1-C6386D66FBEB}" destId="{A5495B50-43AD-4A49-9076-987885A89997}" srcOrd="1" destOrd="0" parTransId="{266B1D32-B0BB-46B8-9166-582BE3B8B6C5}" sibTransId="{04BE0404-A1B3-4DF6-8F9E-5898A0BB0D34}"/>
    <dgm:cxn modelId="{AB319334-C866-4940-BC19-3F5E4ABB540F}" type="presOf" srcId="{A5495B50-43AD-4A49-9076-987885A89997}" destId="{09EE511D-0EF6-43EC-B406-0F1618FAB471}" srcOrd="0" destOrd="0" presId="urn:microsoft.com/office/officeart/2005/8/layout/cycle6"/>
    <dgm:cxn modelId="{4EB5DAAB-95CA-4CC1-AEDC-EFB5125E9522}" type="presOf" srcId="{C8234B4D-104B-4FD1-9C1F-A414143258AA}" destId="{B1BA7DD6-4629-4464-AA76-4AC12B29F7ED}" srcOrd="0" destOrd="0" presId="urn:microsoft.com/office/officeart/2005/8/layout/cycle6"/>
    <dgm:cxn modelId="{573B9DE4-DB43-4A5C-A3C5-7C42F15550F1}" srcId="{1AAB7ED8-92BF-472C-87B1-C6386D66FBEB}" destId="{ACECFA3F-271D-4071-ACC5-D5EA66374059}" srcOrd="3" destOrd="0" parTransId="{492DC491-C08E-4A09-BCB7-E9F316D39C79}" sibTransId="{306D97E9-8708-417E-90DB-E143EE19C8F5}"/>
    <dgm:cxn modelId="{D0CCB2BC-4E5F-49CD-9479-4BB47A19CF81}" type="presOf" srcId="{ACECFA3F-271D-4071-ACC5-D5EA66374059}" destId="{FDB32F28-2B23-4FC5-B84F-1478F183AB08}" srcOrd="0" destOrd="0" presId="urn:microsoft.com/office/officeart/2005/8/layout/cycle6"/>
    <dgm:cxn modelId="{1A0095BA-0124-4209-817F-DC647E6DE77A}" type="presOf" srcId="{04BE0404-A1B3-4DF6-8F9E-5898A0BB0D34}" destId="{CEBC4C3C-A437-4420-A2E2-C12E33E8450C}" srcOrd="0" destOrd="0" presId="urn:microsoft.com/office/officeart/2005/8/layout/cycle6"/>
    <dgm:cxn modelId="{70F493C5-3EBF-4F49-8BEE-240781A115EE}" srcId="{1AAB7ED8-92BF-472C-87B1-C6386D66FBEB}" destId="{4D5D21B2-DAFF-4489-83F7-D7EBC1E1D448}" srcOrd="2" destOrd="0" parTransId="{52A72DC8-DC49-4CF4-BFCF-A66AA88A9C97}" sibTransId="{A31C26CC-7098-4C2A-9AC2-1040AD3A8036}"/>
    <dgm:cxn modelId="{B4AF70D9-ECE1-49A0-A1BC-77D57B099F82}" type="presOf" srcId="{306D97E9-8708-417E-90DB-E143EE19C8F5}" destId="{AE08C94F-0CD5-478E-94D3-913DA7B7B592}" srcOrd="0" destOrd="0" presId="urn:microsoft.com/office/officeart/2005/8/layout/cycle6"/>
    <dgm:cxn modelId="{DA252B4D-D2D7-4CEC-AAB5-A3F1A2A6657F}" type="presOf" srcId="{A51210AF-817E-4E3E-B0D1-38C0AF0BD115}" destId="{28C25282-24D3-4CFD-AC59-CD63786195EA}" srcOrd="0" destOrd="0" presId="urn:microsoft.com/office/officeart/2005/8/layout/cycle6"/>
    <dgm:cxn modelId="{BE24E7BE-3613-484C-9030-89AE65134247}" type="presOf" srcId="{A31C26CC-7098-4C2A-9AC2-1040AD3A8036}" destId="{609DDD8F-8077-4ED9-B479-F4058D5BF79E}" srcOrd="0" destOrd="0" presId="urn:microsoft.com/office/officeart/2005/8/layout/cycle6"/>
    <dgm:cxn modelId="{1E103184-5769-4899-92D4-AA248006B308}" type="presOf" srcId="{1AAB7ED8-92BF-472C-87B1-C6386D66FBEB}" destId="{50F8A006-03B7-453E-8B11-52199EE89448}" srcOrd="0" destOrd="0" presId="urn:microsoft.com/office/officeart/2005/8/layout/cycle6"/>
    <dgm:cxn modelId="{1CA97521-1CB3-4C08-A457-AAA43704E01D}" type="presOf" srcId="{4D5D21B2-DAFF-4489-83F7-D7EBC1E1D448}" destId="{B5C2805B-3ECC-4AA3-B306-E04B8D93175A}" srcOrd="0" destOrd="0" presId="urn:microsoft.com/office/officeart/2005/8/layout/cycle6"/>
    <dgm:cxn modelId="{50CE96E2-EBB9-43AA-8372-9DE28A951A51}" type="presParOf" srcId="{50F8A006-03B7-453E-8B11-52199EE89448}" destId="{28C25282-24D3-4CFD-AC59-CD63786195EA}" srcOrd="0" destOrd="0" presId="urn:microsoft.com/office/officeart/2005/8/layout/cycle6"/>
    <dgm:cxn modelId="{98AB7FF7-14C7-4CA1-9FD1-816F19E5F1C2}" type="presParOf" srcId="{50F8A006-03B7-453E-8B11-52199EE89448}" destId="{A647B94C-0F5B-451D-9428-43279F7D65DD}" srcOrd="1" destOrd="0" presId="urn:microsoft.com/office/officeart/2005/8/layout/cycle6"/>
    <dgm:cxn modelId="{453EDF7D-95D1-49BE-9ABE-7063C48AED07}" type="presParOf" srcId="{50F8A006-03B7-453E-8B11-52199EE89448}" destId="{B1BA7DD6-4629-4464-AA76-4AC12B29F7ED}" srcOrd="2" destOrd="0" presId="urn:microsoft.com/office/officeart/2005/8/layout/cycle6"/>
    <dgm:cxn modelId="{DE907F73-6B14-4409-BD9E-376E249C1201}" type="presParOf" srcId="{50F8A006-03B7-453E-8B11-52199EE89448}" destId="{09EE511D-0EF6-43EC-B406-0F1618FAB471}" srcOrd="3" destOrd="0" presId="urn:microsoft.com/office/officeart/2005/8/layout/cycle6"/>
    <dgm:cxn modelId="{F58FDDD5-86F1-4BB6-BFE4-6081B29108C2}" type="presParOf" srcId="{50F8A006-03B7-453E-8B11-52199EE89448}" destId="{D6C46AB8-91FF-4DB2-AA00-CB287071D8BD}" srcOrd="4" destOrd="0" presId="urn:microsoft.com/office/officeart/2005/8/layout/cycle6"/>
    <dgm:cxn modelId="{84172652-4C9E-4F1A-96FD-3C61C000BE86}" type="presParOf" srcId="{50F8A006-03B7-453E-8B11-52199EE89448}" destId="{CEBC4C3C-A437-4420-A2E2-C12E33E8450C}" srcOrd="5" destOrd="0" presId="urn:microsoft.com/office/officeart/2005/8/layout/cycle6"/>
    <dgm:cxn modelId="{BDA7AE05-BDFF-49AD-BD2B-8BF45018EBB9}" type="presParOf" srcId="{50F8A006-03B7-453E-8B11-52199EE89448}" destId="{B5C2805B-3ECC-4AA3-B306-E04B8D93175A}" srcOrd="6" destOrd="0" presId="urn:microsoft.com/office/officeart/2005/8/layout/cycle6"/>
    <dgm:cxn modelId="{7292DD1B-22B4-43CA-810B-4CB8B37530AF}" type="presParOf" srcId="{50F8A006-03B7-453E-8B11-52199EE89448}" destId="{3743ACCF-7837-4FB8-8080-B65670FB2E40}" srcOrd="7" destOrd="0" presId="urn:microsoft.com/office/officeart/2005/8/layout/cycle6"/>
    <dgm:cxn modelId="{3B3D2678-1B6F-4D9E-ADAC-E6C2AF7A6A32}" type="presParOf" srcId="{50F8A006-03B7-453E-8B11-52199EE89448}" destId="{609DDD8F-8077-4ED9-B479-F4058D5BF79E}" srcOrd="8" destOrd="0" presId="urn:microsoft.com/office/officeart/2005/8/layout/cycle6"/>
    <dgm:cxn modelId="{E6C580EF-EEFB-4037-B53D-B20FCED40B9E}" type="presParOf" srcId="{50F8A006-03B7-453E-8B11-52199EE89448}" destId="{FDB32F28-2B23-4FC5-B84F-1478F183AB08}" srcOrd="9" destOrd="0" presId="urn:microsoft.com/office/officeart/2005/8/layout/cycle6"/>
    <dgm:cxn modelId="{B60F3539-31F0-4CA7-9ED5-DC2DD9DC9B5E}" type="presParOf" srcId="{50F8A006-03B7-453E-8B11-52199EE89448}" destId="{33A00F86-7713-40B8-8DA0-458E6F8C677E}" srcOrd="10" destOrd="0" presId="urn:microsoft.com/office/officeart/2005/8/layout/cycle6"/>
    <dgm:cxn modelId="{E1240213-F8F8-498C-A844-50C4475927E9}" type="presParOf" srcId="{50F8A006-03B7-453E-8B11-52199EE89448}" destId="{AE08C94F-0CD5-478E-94D3-913DA7B7B59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142" y="535858"/>
          <a:ext cx="1842349" cy="71770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948" y="640963"/>
        <a:ext cx="1302737" cy="507493"/>
      </dsp:txXfrm>
    </dsp:sp>
    <dsp:sp modelId="{1816D16A-814C-4C22-A6CC-12105B3989BB}">
      <dsp:nvSpPr>
        <dsp:cNvPr id="0" name=""/>
        <dsp:cNvSpPr/>
      </dsp:nvSpPr>
      <dsp:spPr>
        <a:xfrm>
          <a:off x="2027221" y="546339"/>
          <a:ext cx="562799" cy="603721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101820" y="777202"/>
        <a:ext cx="413601" cy="141995"/>
      </dsp:txXfrm>
    </dsp:sp>
    <dsp:sp modelId="{32775538-2AC3-4373-B014-5A44732CBC7F}">
      <dsp:nvSpPr>
        <dsp:cNvPr id="0" name=""/>
        <dsp:cNvSpPr/>
      </dsp:nvSpPr>
      <dsp:spPr>
        <a:xfrm>
          <a:off x="2673753" y="600303"/>
          <a:ext cx="1842843" cy="588813"/>
        </a:xfrm>
        <a:prstGeom prst="ellipse">
          <a:avLst/>
        </a:prstGeom>
        <a:solidFill>
          <a:srgbClr val="F57E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3631" y="686533"/>
        <a:ext cx="1303087" cy="416353"/>
      </dsp:txXfrm>
    </dsp:sp>
    <dsp:sp modelId="{4B955819-9EB5-4C61-BE5E-7CE7027DF3F0}">
      <dsp:nvSpPr>
        <dsp:cNvPr id="0" name=""/>
        <dsp:cNvSpPr/>
      </dsp:nvSpPr>
      <dsp:spPr>
        <a:xfrm>
          <a:off x="4650328" y="549969"/>
          <a:ext cx="578780" cy="689481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4727045" y="692002"/>
        <a:ext cx="425346" cy="405415"/>
      </dsp:txXfrm>
    </dsp:sp>
    <dsp:sp modelId="{A84245DF-C8CC-47D2-83AC-15EF153255E0}">
      <dsp:nvSpPr>
        <dsp:cNvPr id="0" name=""/>
        <dsp:cNvSpPr/>
      </dsp:nvSpPr>
      <dsp:spPr>
        <a:xfrm>
          <a:off x="5275379" y="61235"/>
          <a:ext cx="3196759" cy="1683946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(превышение расходов над доходами)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46740E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46740E"/>
              </a:solidFill>
              <a:latin typeface="Times New Roman" pitchFamily="18" charset="0"/>
              <a:cs typeface="Times New Roman" pitchFamily="18" charset="0"/>
            </a:rPr>
            <a:t>(превышение доходов над расходами)</a:t>
          </a:r>
        </a:p>
      </dsp:txBody>
      <dsp:txXfrm>
        <a:off x="5743534" y="307843"/>
        <a:ext cx="2260449" cy="119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62A4F-6281-44A9-8CCB-EC1D32ECC29E}">
      <dsp:nvSpPr>
        <dsp:cNvPr id="0" name=""/>
        <dsp:cNvSpPr/>
      </dsp:nvSpPr>
      <dsp:spPr>
        <a:xfrm>
          <a:off x="2180614" y="347707"/>
          <a:ext cx="4899424" cy="4899424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местного бюджета очередного года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6979" y="973550"/>
        <a:ext cx="1283182" cy="991550"/>
      </dsp:txXfrm>
    </dsp:sp>
    <dsp:sp modelId="{842E3C46-EC8A-4ABB-BCAE-D9BAAC0F901D}">
      <dsp:nvSpPr>
        <dsp:cNvPr id="0" name=""/>
        <dsp:cNvSpPr/>
      </dsp:nvSpPr>
      <dsp:spPr>
        <a:xfrm>
          <a:off x="2238940" y="448611"/>
          <a:ext cx="4899424" cy="4899424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очередного года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3550" y="2431712"/>
        <a:ext cx="1341509" cy="962386"/>
      </dsp:txXfrm>
    </dsp:sp>
    <dsp:sp modelId="{EF4DAB56-0E4E-4262-BFE2-5F22B9C565D7}">
      <dsp:nvSpPr>
        <dsp:cNvPr id="0" name=""/>
        <dsp:cNvSpPr/>
      </dsp:nvSpPr>
      <dsp:spPr>
        <a:xfrm>
          <a:off x="2180614" y="549516"/>
          <a:ext cx="4899424" cy="4899424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очередного года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6979" y="3860710"/>
        <a:ext cx="1283182" cy="991550"/>
      </dsp:txXfrm>
    </dsp:sp>
    <dsp:sp modelId="{4EC7F541-63A3-4EAE-B73C-7B624E9A8B04}">
      <dsp:nvSpPr>
        <dsp:cNvPr id="0" name=""/>
        <dsp:cNvSpPr/>
      </dsp:nvSpPr>
      <dsp:spPr>
        <a:xfrm>
          <a:off x="2063961" y="549516"/>
          <a:ext cx="4899424" cy="4899424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837" y="3860710"/>
        <a:ext cx="1283182" cy="991550"/>
      </dsp:txXfrm>
    </dsp:sp>
    <dsp:sp modelId="{0476E67D-5740-41C1-B512-8D9664E886EA}">
      <dsp:nvSpPr>
        <dsp:cNvPr id="0" name=""/>
        <dsp:cNvSpPr/>
      </dsp:nvSpPr>
      <dsp:spPr>
        <a:xfrm>
          <a:off x="2005634" y="448611"/>
          <a:ext cx="4899424" cy="4899424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местного бюджета предыдущего года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8940" y="2431712"/>
        <a:ext cx="1341509" cy="962386"/>
      </dsp:txXfrm>
    </dsp:sp>
    <dsp:sp modelId="{DA87E9FC-B2D7-4745-9F92-BBE64603542E}">
      <dsp:nvSpPr>
        <dsp:cNvPr id="0" name=""/>
        <dsp:cNvSpPr/>
      </dsp:nvSpPr>
      <dsp:spPr>
        <a:xfrm>
          <a:off x="2063961" y="347707"/>
          <a:ext cx="4899424" cy="489942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местного бюджета предыдущего года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837" y="973550"/>
        <a:ext cx="1283182" cy="991550"/>
      </dsp:txXfrm>
    </dsp:sp>
    <dsp:sp modelId="{645E1EC9-0933-4E6B-AECB-D952B70FC643}">
      <dsp:nvSpPr>
        <dsp:cNvPr id="0" name=""/>
        <dsp:cNvSpPr/>
      </dsp:nvSpPr>
      <dsp:spPr>
        <a:xfrm>
          <a:off x="1877137" y="44409"/>
          <a:ext cx="5506019" cy="550601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DA3E07-BB5F-47AE-8641-79F859DB5CB5}">
      <dsp:nvSpPr>
        <dsp:cNvPr id="0" name=""/>
        <dsp:cNvSpPr/>
      </dsp:nvSpPr>
      <dsp:spPr>
        <a:xfrm>
          <a:off x="1935464" y="145314"/>
          <a:ext cx="5506019" cy="550601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3181CF-CFAC-4748-ABA5-035FEB22F4F7}">
      <dsp:nvSpPr>
        <dsp:cNvPr id="0" name=""/>
        <dsp:cNvSpPr/>
      </dsp:nvSpPr>
      <dsp:spPr>
        <a:xfrm>
          <a:off x="1877137" y="246218"/>
          <a:ext cx="5506019" cy="550601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2B7A11-A671-4B89-9347-B0ACB03A440B}">
      <dsp:nvSpPr>
        <dsp:cNvPr id="0" name=""/>
        <dsp:cNvSpPr/>
      </dsp:nvSpPr>
      <dsp:spPr>
        <a:xfrm>
          <a:off x="1760842" y="246218"/>
          <a:ext cx="5506019" cy="550601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A1513E-5EC7-4F59-860A-3B64659C2085}">
      <dsp:nvSpPr>
        <dsp:cNvPr id="0" name=""/>
        <dsp:cNvSpPr/>
      </dsp:nvSpPr>
      <dsp:spPr>
        <a:xfrm>
          <a:off x="1702516" y="145314"/>
          <a:ext cx="5506019" cy="550601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9B72D-0C44-42CD-AEA0-3AD3918B2D39}">
      <dsp:nvSpPr>
        <dsp:cNvPr id="0" name=""/>
        <dsp:cNvSpPr/>
      </dsp:nvSpPr>
      <dsp:spPr>
        <a:xfrm>
          <a:off x="1760842" y="44409"/>
          <a:ext cx="5506019" cy="550601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25282-24D3-4CFD-AC59-CD63786195EA}">
      <dsp:nvSpPr>
        <dsp:cNvPr id="0" name=""/>
        <dsp:cNvSpPr/>
      </dsp:nvSpPr>
      <dsp:spPr>
        <a:xfrm>
          <a:off x="2923982" y="-190513"/>
          <a:ext cx="2288938" cy="158395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РФ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1304" y="-113191"/>
        <a:ext cx="2134294" cy="1429314"/>
      </dsp:txXfrm>
    </dsp:sp>
    <dsp:sp modelId="{B1BA7DD6-4629-4464-AA76-4AC12B29F7ED}">
      <dsp:nvSpPr>
        <dsp:cNvPr id="0" name=""/>
        <dsp:cNvSpPr/>
      </dsp:nvSpPr>
      <dsp:spPr>
        <a:xfrm>
          <a:off x="2549532" y="778116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2669654" y="247637"/>
              </a:moveTo>
              <a:arcTo wR="1767415" hR="1767415" stAng="18041766" swAng="1397275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40000" prstMaterial="metal">
          <a:bevelT w="10000" h="100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9EE511D-0EF6-43EC-B406-0F1618FAB471}">
      <dsp:nvSpPr>
        <dsp:cNvPr id="0" name=""/>
        <dsp:cNvSpPr/>
      </dsp:nvSpPr>
      <dsp:spPr>
        <a:xfrm>
          <a:off x="4782175" y="1512167"/>
          <a:ext cx="2348291" cy="174067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МО «Майкопский район»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148" y="1597140"/>
        <a:ext cx="2178345" cy="1570726"/>
      </dsp:txXfrm>
    </dsp:sp>
    <dsp:sp modelId="{CEBC4C3C-A437-4420-A2E2-C12E33E8450C}">
      <dsp:nvSpPr>
        <dsp:cNvPr id="0" name=""/>
        <dsp:cNvSpPr/>
      </dsp:nvSpPr>
      <dsp:spPr>
        <a:xfrm>
          <a:off x="2571668" y="403483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3160924" y="2854564"/>
              </a:moveTo>
              <a:arcTo wR="1767415" hR="1767415" stAng="2277579" swAng="1264940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40000" prstMaterial="metal">
          <a:bevelT w="10000" h="100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5C2805B-3ECC-4AA3-B306-E04B8D93175A}">
      <dsp:nvSpPr>
        <dsp:cNvPr id="0" name=""/>
        <dsp:cNvSpPr/>
      </dsp:nvSpPr>
      <dsp:spPr>
        <a:xfrm>
          <a:off x="2894306" y="3473570"/>
          <a:ext cx="2348291" cy="132545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 МО «Майкопский район»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009" y="3538273"/>
        <a:ext cx="2218885" cy="1196048"/>
      </dsp:txXfrm>
    </dsp:sp>
    <dsp:sp modelId="{609DDD8F-8077-4ED9-B479-F4058D5BF79E}">
      <dsp:nvSpPr>
        <dsp:cNvPr id="0" name=""/>
        <dsp:cNvSpPr/>
      </dsp:nvSpPr>
      <dsp:spPr>
        <a:xfrm>
          <a:off x="1891785" y="329175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995611" y="3357408"/>
              </a:moveTo>
              <a:arcTo wR="1767415" hR="1767415" stAng="6953554" swAng="1474309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40000" prstMaterial="metal">
          <a:bevelT w="10000" h="100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DB32F28-2B23-4FC5-B84F-1478F183AB08}">
      <dsp:nvSpPr>
        <dsp:cNvPr id="0" name=""/>
        <dsp:cNvSpPr/>
      </dsp:nvSpPr>
      <dsp:spPr>
        <a:xfrm>
          <a:off x="925792" y="1475054"/>
          <a:ext cx="2348291" cy="174067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МО «Майкопский район»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0765" y="1560027"/>
        <a:ext cx="2178345" cy="1570726"/>
      </dsp:txXfrm>
    </dsp:sp>
    <dsp:sp modelId="{AE08C94F-0CD5-478E-94D3-913DA7B7B592}">
      <dsp:nvSpPr>
        <dsp:cNvPr id="0" name=""/>
        <dsp:cNvSpPr/>
      </dsp:nvSpPr>
      <dsp:spPr>
        <a:xfrm>
          <a:off x="1881374" y="866596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438025" y="602735"/>
              </a:moveTo>
              <a:arcTo wR="1767415" hR="1767415" stAng="13273299" swAng="1459282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40000" prstMaterial="metal">
          <a:bevelT w="10000" h="100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0.12993</cdr:x>
      <cdr:y>0.50318</cdr:y>
    </cdr:from>
    <cdr:to>
      <cdr:x>0.4386</cdr:x>
      <cdr:y>0.62647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913" y="2557677"/>
          <a:ext cx="2546529" cy="626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1 262 922,5</a:t>
          </a:r>
          <a:endParaRPr lang="ru-RU" sz="3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0.20939</cdr:x>
      <cdr:y>0.2858</cdr:y>
    </cdr:from>
    <cdr:to>
      <cdr:x>0.42454</cdr:x>
      <cdr:y>0.42432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5696" y="1432799"/>
          <a:ext cx="1886187" cy="694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endParaRPr lang="ru-RU" sz="3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E78743E-B161-48D2-8C82-0824D1755F98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5A5E48-D604-4F38-9AC3-C86656C6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89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0995" cy="3402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915" y="0"/>
            <a:ext cx="4300995" cy="3402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B9CBFD-E248-4315-9A72-B4D4FA4AC8C1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2" y="3228190"/>
            <a:ext cx="7943507" cy="3059715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378"/>
            <a:ext cx="4300995" cy="3402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915" y="6456378"/>
            <a:ext cx="4300995" cy="3402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696D6E-358A-423C-BF22-72FDEB41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37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3900" y="508000"/>
            <a:ext cx="34004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B3155-735C-490E-B44F-4F351DBDB67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Приложение 2 к служебной записке от 15.02.2017 №02/28-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89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7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80A6B33-DBF4-457E-AC58-2D101A53090F}" type="slidenum">
              <a:rPr lang="ru-RU" altLang="ru-RU">
                <a:latin typeface="Calibri" pitchFamily="34" charset="0"/>
              </a:rPr>
              <a:pPr/>
              <a:t>18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0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80A6B33-DBF4-457E-AC58-2D101A53090F}" type="slidenum">
              <a:rPr lang="ru-RU" altLang="ru-RU">
                <a:latin typeface="Calibri" pitchFamily="34" charset="0"/>
              </a:rPr>
              <a:pPr/>
              <a:t>19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0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0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9F8800-B887-4C45-9059-A9654FAB6342}" type="slidenum">
              <a:rPr lang="ru-RU" altLang="ru-RU" smtClean="0">
                <a:latin typeface="Calibri" pitchFamily="34" charset="0"/>
              </a:rPr>
              <a:pPr/>
              <a:t>23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79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4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088AF1-BF67-4354-825A-0F389967D9BD}" type="slidenum">
              <a:rPr lang="ru-RU" altLang="ru-RU" smtClean="0">
                <a:latin typeface="Calibri" pitchFamily="34" charset="0"/>
              </a:rPr>
              <a:pPr/>
              <a:t>25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151B88-868A-45F2-9F89-8DA1C847365D}" type="slidenum">
              <a:rPr lang="ru-RU" altLang="ru-RU" smtClean="0">
                <a:latin typeface="Calibri" pitchFamily="34" charset="0"/>
              </a:rPr>
              <a:pPr/>
              <a:t>26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56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47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4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64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35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81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80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8513-AA95-4903-820F-93001EA9BE0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47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80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1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36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0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96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6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КЕЙСИСТЕМС (С)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EA0C9D-987A-480E-B020-63FDFF612E34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0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7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7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6D08C80-00A6-4C6F-BC79-E3C8547CAC32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02213-50AC-49C7-94F6-B54017CB659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5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B3155-735C-490E-B44F-4F351DBDB67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9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8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1837AA2-A108-48EB-B8E3-4258990463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FEC12-1721-449A-A00F-DC82900498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0563B-07DB-43B2-82BB-1D3AD496FF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5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8E89BCA-3487-4876-9604-97265625C4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4C10-DD94-4496-87DE-9DB4F84741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7E1B2-443C-4541-BF62-2FCEECF355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03CB6D7-C9EC-47A9-92F6-974A8A09E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2/18/2022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4E9E-DC20-4671-BC32-BBFE77E2AC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3F0E-A427-490E-ABE9-659AE898AE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15313-B841-44C1-BD37-82F30A73F5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4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chart" Target="../charts/chart2.xml"/><Relationship Id="rId10" Type="http://schemas.openxmlformats.org/officeDocument/2006/relationships/chart" Target="../charts/chart6.xml"/><Relationship Id="rId4" Type="http://schemas.openxmlformats.org/officeDocument/2006/relationships/chart" Target="../charts/chart1.xml"/><Relationship Id="rId9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3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5"/>
          <p:cNvSpPr txBox="1">
            <a:spLocks/>
          </p:cNvSpPr>
          <p:nvPr/>
        </p:nvSpPr>
        <p:spPr bwMode="auto">
          <a:xfrm>
            <a:off x="179512" y="5157192"/>
            <a:ext cx="8640959" cy="1475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  <a:extLst/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2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Решению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Совета народных депутатов МО «Майкопский район» «О бюджете муниципального образования «Майкопский район» на 2022 год и на плановый период 2023 и 2024 годов</a:t>
            </a:r>
            <a:r>
              <a:rPr lang="ru-RU" sz="22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№ 166-РС от 27.12.2021г.</a:t>
            </a:r>
            <a:endParaRPr lang="ru-RU" sz="2200" b="1" i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39" y="197305"/>
            <a:ext cx="8854095" cy="6061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Aharoni" panose="02010803020104030203" pitchFamily="2" charset="-79"/>
              </a:rPr>
              <a:t>Муниципальное образование «Майкопский район»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5262"/>
            <a:ext cx="6912768" cy="408365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62910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+mj-lt"/>
                <a:ea typeface="+mj-ea"/>
                <a:cs typeface="Aharoni" panose="02010803020104030203" pitchFamily="2" charset="-79"/>
              </a:rPr>
              <a:t>Бюджет</a:t>
            </a:r>
            <a:r>
              <a:rPr lang="ru-RU" b="1" i="1" dirty="0"/>
              <a:t> </a:t>
            </a:r>
            <a:r>
              <a:rPr lang="ru-RU" sz="2400" b="1" i="1" dirty="0">
                <a:latin typeface="+mj-lt"/>
                <a:ea typeface="+mj-ea"/>
                <a:cs typeface="Aharoni" panose="02010803020104030203" pitchFamily="2" charset="-79"/>
              </a:rPr>
              <a:t>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7956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90472" y="6331220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159" y="816064"/>
            <a:ext cx="7759026" cy="9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Соглашения, предусматривающие меры по социально-экономическому развитию и оздоровлению муниципальных финансов сельских поселений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2165" y="1851729"/>
            <a:ext cx="4441342" cy="6589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11 февраля 2021 года</a:t>
            </a:r>
            <a:endParaRPr lang="ru-RU" sz="1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158" y="2636912"/>
            <a:ext cx="8065273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с Министерством финансов Республики Адыгея, предусматривающее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социально-экономическому развитию и оздоровлению муниципальных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муниципального образования «Майкопский район»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06711" y="4005064"/>
            <a:ext cx="4441342" cy="5513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ru-RU" sz="15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250 от 19 февраля 2021 года</a:t>
            </a:r>
            <a:endParaRPr lang="ru-RU" sz="15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9729" y="-13063"/>
            <a:ext cx="7192591" cy="620688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Меры, принимаемые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основных бюджетных рисков и преодоления проблем в бюджетной сфере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16419" y="4725144"/>
            <a:ext cx="7759026" cy="9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муниципальных финансов муниципального образования «Майкопский район» на 2019 - 2021 годы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74672" y="5733256"/>
            <a:ext cx="4441342" cy="6233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algn="ctr"/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"Майкопский район" 29.12.2018г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359-р </a:t>
            </a:r>
            <a:endParaRPr lang="ru-RU" sz="1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8321557" y="6453336"/>
            <a:ext cx="512638" cy="169179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07505" y="69850"/>
            <a:ext cx="7632848" cy="62068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реализации бюджетной политики муниципального бюджета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09263" y="974301"/>
            <a:ext cx="7200000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90,8% расходов бюджета муниципального образования «Майкопский район» 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92513" y="3337963"/>
            <a:ext cx="6139927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исполнения «майских» Указов Президента Российской Федерации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2000" y="2111821"/>
            <a:ext cx="7200000" cy="8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роста  собственных доходов на 2,7% к 2020 году в условиях распространения коронавирусной инфекции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4681198"/>
            <a:ext cx="5184576" cy="953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 и исполнение принятых расходных обязательств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2\Pictures\Бюджет\19795829_m_transpar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2" y="3428999"/>
            <a:ext cx="3374256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Pictures\Бюджет\2a075_1337369996_blog_consolid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3027304" cy="30678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729" y="846233"/>
            <a:ext cx="8560743" cy="11049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устойчивого исполнения бюджета района и бюджетов поселений, в том числе для повышения бюджетной обеспеченности района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поселений;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1263" y="3429000"/>
            <a:ext cx="5808540" cy="11019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условий для равных финансовых возможностей оказания гражданам муниципальных услуг на всей территории района;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6704" y="2194211"/>
            <a:ext cx="8560743" cy="10457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программного метода планирования расходов бюджета района и бюджетов поселений с целью повышения эффективности расходов и их увязка с программными целями и задачами;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9791" y="5681407"/>
            <a:ext cx="6107655" cy="5304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проведение мониторинга качества управления муниципальными финансами;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11932" y="4663807"/>
            <a:ext cx="5808540" cy="7028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управления муниципальными финансами в общественном секторе;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26412" y="6461245"/>
            <a:ext cx="1054100" cy="365125"/>
          </a:xfrm>
        </p:spPr>
        <p:txBody>
          <a:bodyPr/>
          <a:lstStyle/>
          <a:p>
            <a:pPr>
              <a:defRPr/>
            </a:pPr>
            <a:fld id="{F6DAF6DD-932B-4E1C-B70C-04A2D5208306}" type="slidenum">
              <a:rPr lang="ru-RU" altLang="ru-RU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altLang="ru-RU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9729" y="-13063"/>
            <a:ext cx="697656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политики на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3609170" y="2218986"/>
            <a:ext cx="715963" cy="7306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3" y="1919582"/>
            <a:ext cx="809625" cy="85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51933" y="4770928"/>
            <a:ext cx="2664436" cy="580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183386" y="6309320"/>
            <a:ext cx="997125" cy="5091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1C490C-6413-43DC-8E95-E7ABF4261781}" type="slidenum">
              <a:rPr lang="ru-RU" altLang="ru-RU" sz="900" b="1"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12027" y="4017963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3521" y="2065180"/>
            <a:ext cx="715962" cy="1722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761" y="1113669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3101" y="1115838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5020" y="1467863"/>
            <a:ext cx="1333703" cy="35583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1 268 494,1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6264" y="1644842"/>
            <a:ext cx="1309151" cy="401817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1 262 922,5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8283" y="2777827"/>
            <a:ext cx="809625" cy="1020969"/>
          </a:xfrm>
          <a:prstGeom prst="rect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8273" y="3893447"/>
            <a:ext cx="2147250" cy="173748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ятиугольник 16"/>
          <p:cNvSpPr/>
          <p:nvPr/>
        </p:nvSpPr>
        <p:spPr>
          <a:xfrm>
            <a:off x="455561" y="4238719"/>
            <a:ext cx="1103312" cy="287338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628723" y="4238719"/>
            <a:ext cx="1066800" cy="287338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5 571,6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9292" y="2366519"/>
            <a:ext cx="714375" cy="16747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61466" y="1452339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78267" y="1611227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3275856" y="1823698"/>
            <a:ext cx="1381283" cy="3175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1 208 974,3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50114" y="1962987"/>
            <a:ext cx="1305559" cy="34306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1 206 602,7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09170" y="2949604"/>
            <a:ext cx="715963" cy="1088147"/>
          </a:xfrm>
          <a:prstGeom prst="rect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3576542" y="4794427"/>
            <a:ext cx="1101725" cy="288925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793633" y="4801381"/>
            <a:ext cx="1093787" cy="288925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2 371,6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7273023" y="4681664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34722" y="2742302"/>
            <a:ext cx="715963" cy="1656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55673" y="1840884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61232" y="1924708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41" name="Овал 40"/>
          <p:cNvSpPr/>
          <p:nvPr/>
        </p:nvSpPr>
        <p:spPr>
          <a:xfrm>
            <a:off x="6055673" y="2212751"/>
            <a:ext cx="1346423" cy="3175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1 209 259,1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462798" y="2322897"/>
            <a:ext cx="1405187" cy="385486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1 206 887,5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53569" y="3241022"/>
            <a:ext cx="819454" cy="1179396"/>
          </a:xfrm>
          <a:prstGeom prst="rect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434113" y="4526057"/>
            <a:ext cx="2028040" cy="208420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ятиугольник 44"/>
          <p:cNvSpPr/>
          <p:nvPr/>
        </p:nvSpPr>
        <p:spPr>
          <a:xfrm>
            <a:off x="6344821" y="5063901"/>
            <a:ext cx="1103312" cy="287338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7486233" y="5063901"/>
            <a:ext cx="1112838" cy="287338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2 371,6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898483" y="795660"/>
            <a:ext cx="1295400" cy="27622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3940164" y="1177585"/>
            <a:ext cx="1295400" cy="27463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6807577" y="1452339"/>
            <a:ext cx="1295400" cy="27622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2" name="Прямоугольник 52"/>
          <p:cNvSpPr>
            <a:spLocks noChangeArrowheads="1"/>
          </p:cNvSpPr>
          <p:nvPr/>
        </p:nvSpPr>
        <p:spPr bwMode="auto">
          <a:xfrm>
            <a:off x="548273" y="2280031"/>
            <a:ext cx="91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321 226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Прямоугольник 53"/>
          <p:cNvSpPr>
            <a:spLocks noChangeArrowheads="1"/>
          </p:cNvSpPr>
          <p:nvPr/>
        </p:nvSpPr>
        <p:spPr bwMode="auto">
          <a:xfrm>
            <a:off x="549183" y="319246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947 268,1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4" name="Прямоугольник 57"/>
          <p:cNvSpPr>
            <a:spLocks noChangeArrowheads="1"/>
          </p:cNvSpPr>
          <p:nvPr/>
        </p:nvSpPr>
        <p:spPr bwMode="auto">
          <a:xfrm>
            <a:off x="3496458" y="2569823"/>
            <a:ext cx="911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328 208,6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5" name="Прямоугольник 58"/>
          <p:cNvSpPr>
            <a:spLocks noChangeArrowheads="1"/>
          </p:cNvSpPr>
          <p:nvPr/>
        </p:nvSpPr>
        <p:spPr bwMode="auto">
          <a:xfrm>
            <a:off x="3595892" y="351854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880 765,7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7" name="Прямоугольник 64"/>
          <p:cNvSpPr>
            <a:spLocks noChangeArrowheads="1"/>
          </p:cNvSpPr>
          <p:nvPr/>
        </p:nvSpPr>
        <p:spPr bwMode="auto">
          <a:xfrm>
            <a:off x="6443986" y="3822476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863 883,6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9489" y="4831902"/>
            <a:ext cx="144000" cy="14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6273" y="5127073"/>
            <a:ext cx="144000" cy="144000"/>
          </a:xfrm>
          <a:prstGeom prst="rect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5170" name="Прямоугольник 67"/>
          <p:cNvSpPr>
            <a:spLocks noChangeArrowheads="1"/>
          </p:cNvSpPr>
          <p:nvPr/>
        </p:nvSpPr>
        <p:spPr bwMode="auto">
          <a:xfrm>
            <a:off x="692046" y="4773097"/>
            <a:ext cx="17978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1" name="Прямоугольник 68"/>
          <p:cNvSpPr>
            <a:spLocks noChangeArrowheads="1"/>
          </p:cNvSpPr>
          <p:nvPr/>
        </p:nvSpPr>
        <p:spPr bwMode="auto">
          <a:xfrm>
            <a:off x="679029" y="5050347"/>
            <a:ext cx="2029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124761" y="22910"/>
            <a:ext cx="8058625" cy="7029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 проекта бюджета муниципального образования «Майкопский район»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568282" y="5910178"/>
            <a:ext cx="7460102" cy="2553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 планомерный рост доли собственных доходов бюджета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7840344" y="634312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98" y="6772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453569" y="2570732"/>
            <a:ext cx="819454" cy="670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345 375,5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730697" y="4238719"/>
            <a:ext cx="1989811" cy="162107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Равнобедренный треугольник 60"/>
          <p:cNvSpPr/>
          <p:nvPr/>
        </p:nvSpPr>
        <p:spPr>
          <a:xfrm>
            <a:off x="4444111" y="4366591"/>
            <a:ext cx="468312" cy="198659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56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\Pictures\Бюджет\buget-n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01" y="4725144"/>
            <a:ext cx="3740276" cy="20319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892951"/>
            <a:ext cx="1928826" cy="35719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892951"/>
            <a:ext cx="1928826" cy="3571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854608"/>
              </p:ext>
            </p:extLst>
          </p:nvPr>
        </p:nvGraphicFramePr>
        <p:xfrm>
          <a:off x="107504" y="1412776"/>
          <a:ext cx="3312368" cy="361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84168" y="892951"/>
            <a:ext cx="1296144" cy="357190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5220444"/>
            <a:ext cx="4667065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в 2022-2024 гг.  будут корректироваться по итогам распределения межбюджетных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бюджета, а также по отдельным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Министров Республики Адыгея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25887"/>
              </p:ext>
            </p:extLst>
          </p:nvPr>
        </p:nvGraphicFramePr>
        <p:xfrm>
          <a:off x="6469930" y="1412776"/>
          <a:ext cx="2740828" cy="361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7458195" y="895253"/>
            <a:ext cx="1366802" cy="357190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18" y="22910"/>
            <a:ext cx="6800256" cy="55083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бюджета муниципального образования «Майкопский район» в 2019-2024 годах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840344" y="634312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-6635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53742" y="6579452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41C490C-6413-43DC-8E95-E7ABF4261781}" type="slidenum">
              <a:rPr lang="ru-RU" altLang="ru-RU" sz="900" b="1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475013"/>
              </p:ext>
            </p:extLst>
          </p:nvPr>
        </p:nvGraphicFramePr>
        <p:xfrm>
          <a:off x="383544" y="1628800"/>
          <a:ext cx="288032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710594"/>
              </p:ext>
            </p:extLst>
          </p:nvPr>
        </p:nvGraphicFramePr>
        <p:xfrm>
          <a:off x="251518" y="1973360"/>
          <a:ext cx="2952330" cy="303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542487"/>
              </p:ext>
            </p:extLst>
          </p:nvPr>
        </p:nvGraphicFramePr>
        <p:xfrm>
          <a:off x="3131840" y="1981944"/>
          <a:ext cx="30963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947239"/>
              </p:ext>
            </p:extLst>
          </p:nvPr>
        </p:nvGraphicFramePr>
        <p:xfrm>
          <a:off x="6516216" y="1981944"/>
          <a:ext cx="22375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4479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\Pictures\Бюджет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5"/>
            <a:ext cx="5807968" cy="23823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58802"/>
              </p:ext>
            </p:extLst>
          </p:nvPr>
        </p:nvGraphicFramePr>
        <p:xfrm>
          <a:off x="166102" y="848526"/>
          <a:ext cx="4752528" cy="356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296144"/>
              </a:tblGrid>
              <a:tr h="5231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5774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Кредиты, привлеченные в кредитных организациях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7358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привлеченные из республиканского бюджета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- 6 312,1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63219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счете бюджета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5774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бюджета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52313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дефицит(+)/профицит(-)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- 5 571,6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</a:tbl>
          </a:graphicData>
        </a:graphic>
      </p:graphicFrame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0639" y="1402747"/>
            <a:ext cx="3744416" cy="476726"/>
          </a:xfrm>
          <a:prstGeom prst="roundRect">
            <a:avLst>
              <a:gd name="adj" fmla="val 2732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средствами привлечения и погашения кредитов в кредитных организациях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0639" y="1988840"/>
            <a:ext cx="3744416" cy="6640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средствами привлечения и погашения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кредитов от других бюджетов бюджетной системы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8339" y="3342461"/>
            <a:ext cx="3744415" cy="6640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предоставленными и возвращенными бюджетными кредитами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сельских поселений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99178" y="6325258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7120584" cy="58003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покрытия дефицита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«Майкопский район» на 2022 год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03960" y="2852936"/>
            <a:ext cx="3744415" cy="28944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(+), увеличение (-) остатков на счете бюджета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911092"/>
              </p:ext>
            </p:extLst>
          </p:nvPr>
        </p:nvGraphicFramePr>
        <p:xfrm>
          <a:off x="467544" y="751571"/>
          <a:ext cx="7560840" cy="591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9728" y="40652"/>
            <a:ext cx="7120584" cy="55083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муниципального образования «Майкопский район» в 2019-2024 годах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948264" y="832296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-26829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2\Pictures\Бюджет\org_rfkj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78" y="492592"/>
            <a:ext cx="2596362" cy="22126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835710"/>
              </p:ext>
            </p:extLst>
          </p:nvPr>
        </p:nvGraphicFramePr>
        <p:xfrm>
          <a:off x="259728" y="764704"/>
          <a:ext cx="690456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9838811"/>
              </p:ext>
            </p:extLst>
          </p:nvPr>
        </p:nvGraphicFramePr>
        <p:xfrm>
          <a:off x="179512" y="2636912"/>
          <a:ext cx="44644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9256478"/>
              </p:ext>
            </p:extLst>
          </p:nvPr>
        </p:nvGraphicFramePr>
        <p:xfrm>
          <a:off x="4317608" y="2924944"/>
          <a:ext cx="43653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31646" y="6329392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9728" y="40652"/>
            <a:ext cx="7120584" cy="55083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муниципального образования «Майкопский район» в 2019-2024 годах (тыс. рублей)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39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7197890" cy="86806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проекта бюджета муниципального образования «Майкопский район» в 2022-2024 годах по разделам и подразделам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752634" cy="437133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18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885385"/>
              </p:ext>
            </p:extLst>
          </p:nvPr>
        </p:nvGraphicFramePr>
        <p:xfrm>
          <a:off x="259728" y="1069507"/>
          <a:ext cx="8352929" cy="5136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9138"/>
                <a:gridCol w="637088"/>
                <a:gridCol w="738654"/>
                <a:gridCol w="637953"/>
                <a:gridCol w="742096"/>
                <a:gridCol w="682327"/>
                <a:gridCol w="915625"/>
                <a:gridCol w="716239"/>
                <a:gridCol w="663809"/>
              </a:tblGrid>
              <a:tr h="1560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Раздел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Подраздел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2022 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год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доля в общем объеме расходов,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800" b="1" u="none" strike="noStrike" dirty="0"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122" marR="5122" marT="512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2023 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год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доля в общем объеме расходов,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2024 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год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доля в общем объеме расходов,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</a:tr>
              <a:tr h="1560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141 087,1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137 282,23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142 000,37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</a:tr>
              <a:tr h="45808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1 797,41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</a:tr>
              <a:tr h="53211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  <a:latin typeface="+mn-lt"/>
                        </a:rPr>
                        <a:t>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5 538,13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56410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58 490,14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60 811,69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60909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4 767,99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</a:tr>
              <a:tr h="17519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  <a:latin typeface="+mn-lt"/>
                        </a:rPr>
                        <a:t> 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60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  <a:latin typeface="+mn-lt"/>
                        </a:rPr>
                        <a:t> 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66 683,5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66 840,59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68 854,57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</a:tr>
              <a:tr h="31331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  <a:latin typeface="+mn-lt"/>
                        </a:rPr>
                        <a:t> 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2 702,62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</a:tr>
              <a:tr h="44831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 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2 702,62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</a:tr>
              <a:tr h="1560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59 956,4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</a:tr>
              <a:tr h="1560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Сельское хозяйство </a:t>
                      </a:r>
                      <a:r>
                        <a:rPr lang="ru-RU" sz="800" u="none" strike="noStrike" smtClean="0">
                          <a:effectLst/>
                          <a:latin typeface="+mn-lt"/>
                        </a:rPr>
                        <a:t>и рыболовство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60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  <a:latin typeface="+mn-lt"/>
                        </a:rPr>
                        <a:t> Дорожное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0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22" marR="5122" marT="51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6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40652"/>
            <a:ext cx="7380312" cy="55083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проекта  бюджета муниципального образования «Майкопский район» в 2022-2024 годах по разделам  и подразделам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752634" cy="437133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18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75333"/>
              </p:ext>
            </p:extLst>
          </p:nvPr>
        </p:nvGraphicFramePr>
        <p:xfrm>
          <a:off x="107504" y="692696"/>
          <a:ext cx="8856984" cy="612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424"/>
                <a:gridCol w="520999"/>
                <a:gridCol w="543993"/>
                <a:gridCol w="864096"/>
                <a:gridCol w="864096"/>
                <a:gridCol w="792088"/>
                <a:gridCol w="720080"/>
                <a:gridCol w="936104"/>
                <a:gridCol w="936104"/>
              </a:tblGrid>
              <a:tr h="648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Раздел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Подраздел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800" b="1" u="none" strike="noStrike" dirty="0">
                          <a:effectLst/>
                        </a:rPr>
                        <a:t>год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доля в общем объеме расходов,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>
                          <a:effectLst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800" b="1" u="none" strike="noStrike" dirty="0">
                          <a:effectLst/>
                        </a:rPr>
                        <a:t>год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доля в общем объеме расходов,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800" b="1" u="none" strike="noStrike" dirty="0">
                          <a:effectLst/>
                        </a:rPr>
                        <a:t>год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</a:rPr>
                        <a:t>доля в общем объеме расходов,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 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49 871,91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44 079,12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 Жилищное хозяйство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Коммунальное хозяйство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41 408,4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37 918,5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 Благоустройство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844 534,9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235 617,0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206 581,4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214 406,9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Общее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554 264,6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537 167,1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529 333,9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Дополнительное образование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Молодежная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КУЛЬТУРА , КИНЕМАТОГРАФИЯ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84 783,0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75 695,21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</a:tr>
              <a:tr h="21714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Другие вопросы в области культуры, кинематографии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 СОЦИАЛЬНАЯ ПОЛИТИКА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90 447,9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84 591,45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Пенсионное обеспечение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Социальное обеспечение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 Охрана семьи и детства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84 032,5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</a:tr>
              <a:tr h="26976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Другие вопросы в области социальной политики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ФИЗИЧЕСКАЯ КУЛЬТУРА И СПОРТ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Массовый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>
                          <a:effectLst/>
                        </a:rPr>
                        <a:t> СРЕДСТВА МАССОВОЙ ИНФОРМАЦИИ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</a:tr>
              <a:tr h="13680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Периодическая печать и издательства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</a:tr>
              <a:tr h="26976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0,004</a:t>
                      </a:r>
                    </a:p>
                  </a:txBody>
                  <a:tcPr marL="9525" marR="9525" marT="9525" marB="0" anchor="ctr"/>
                </a:tc>
              </a:tr>
              <a:tr h="26976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0,004</a:t>
                      </a:r>
                    </a:p>
                  </a:txBody>
                  <a:tcPr marL="9525" marR="9525" marT="9525" marB="0" anchor="ctr"/>
                </a:tc>
              </a:tr>
              <a:tr h="40271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МЕЖБЮДЖЕТНЫЕ ТРАНСФЕРТЫ  ОБЩЕГО ХАРАКТЕРА БЮДЖЕТАМ БЮДЖЕТНОЙ СИСТЕМЫ 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</a:tr>
              <a:tr h="40271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</a:tr>
              <a:tr h="136808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800" u="none" strike="noStrike" dirty="0">
                          <a:effectLst/>
                        </a:rPr>
                        <a:t>Условно утвержденные 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</a:tr>
              <a:tr h="26976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</a:rPr>
                        <a:t>Всего расходов: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18" marR="4418" marT="441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1 262 922,5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516216" y="3942348"/>
            <a:ext cx="34198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8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9782"/>
              </p:ext>
            </p:extLst>
          </p:nvPr>
        </p:nvGraphicFramePr>
        <p:xfrm>
          <a:off x="251520" y="1628800"/>
          <a:ext cx="8424937" cy="483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056"/>
                <a:gridCol w="1007287"/>
                <a:gridCol w="972108"/>
                <a:gridCol w="1134126"/>
                <a:gridCol w="1053117"/>
                <a:gridCol w="1134126"/>
                <a:gridCol w="1053117"/>
              </a:tblGrid>
              <a:tr h="3552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 отчет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отчет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г. </a:t>
                      </a: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</a:t>
                      </a:r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2022-2024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гг.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B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206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B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B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04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населения, тыс. чел.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60,069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61,104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61,320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61,985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62,422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34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хозяйства, млн.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2822,8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2950,0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3044,5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3163,4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3296,5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04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2816,0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2970,02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3189,9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3374,16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3593,4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3849,25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31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товаров, выполненных работ и услуг, млн.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3082,8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3379,9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3449,2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3464,8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3484,9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3515,8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91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капитал, млн.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2972,3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3952,7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3600,0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3908,31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4202,48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4602,96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34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труда, млн.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2301,5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2495,5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2710,1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2858,4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3015,3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3182,1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31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численность работников ,занятых в экономике, чел.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7092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7138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7150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43058" y="167424"/>
            <a:ext cx="6605206" cy="82665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4153" y="6492875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31441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2\Desktop\b_neg_ekonomipng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29" y="404664"/>
            <a:ext cx="2548902" cy="13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09733" y="6309320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9728" y="47538"/>
            <a:ext cx="6760544" cy="69094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в 2022 году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208096"/>
              </p:ext>
            </p:extLst>
          </p:nvPr>
        </p:nvGraphicFramePr>
        <p:xfrm>
          <a:off x="259727" y="1591403"/>
          <a:ext cx="8250005" cy="508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955500" y="902894"/>
            <a:ext cx="4066871" cy="14962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- используемый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проекта бюджета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обусловливающих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бюджетных средств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728" y="879584"/>
            <a:ext cx="4535863" cy="1519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муниципального образования «Майкопский район» от 10.04.2006г. № 71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ведения реестра расходных обязательств</a:t>
            </a:r>
            <a:r>
              <a:rPr lang="en-US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«Майкопский район»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1752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5960" y="6381328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259730" y="69850"/>
            <a:ext cx="6617835" cy="622846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целевых групп граждан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53" y="-5034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98900"/>
              </p:ext>
            </p:extLst>
          </p:nvPr>
        </p:nvGraphicFramePr>
        <p:xfrm>
          <a:off x="323528" y="1124744"/>
          <a:ext cx="7272808" cy="545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800200"/>
                <a:gridCol w="1638182"/>
                <a:gridCol w="1818202"/>
              </a:tblGrid>
              <a:tr h="71368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Наименование видов поддержки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Объем предусмотренных средств на 2022 год,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получателей планируемое, человек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Источник финансирования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20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Предоставление выплаты на ремонт жилья детей-сирот и детей, оставшихся без попечения родителей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Предоставление субвенций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из республиканского бюджета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46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Выплаты опекунам (попечителям), патронатным воспитателям  на содержание подопечных детей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21 803,2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5594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Выплаты приемной семье на содержание подопечных детей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29 576,4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7120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Оказание единовременной помощи гражданам, оказавшимся в трудной жизненной ситуации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Бюджет муниципального образования «Майкопский район»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1720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Единовременные денежные выплаты, связанные с поздравлениями ветеранов Великой Отечественной Войны с юбилейными днями рождения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88898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Социальная поддержка лиц  имеющих звание  "Почетный гражданин Майкопского района"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177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79886"/>
            <a:ext cx="7141978" cy="90342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Программно-целевой метод планирования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«Майкопский район»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12638" cy="365125"/>
          </a:xfrm>
        </p:spPr>
        <p:txBody>
          <a:bodyPr/>
          <a:lstStyle/>
          <a:p>
            <a:pPr>
              <a:defRPr/>
            </a:pPr>
            <a:fld id="{8135DCAC-F131-4C56-82C1-BB591457AF7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51413"/>
              </p:ext>
            </p:extLst>
          </p:nvPr>
        </p:nvGraphicFramePr>
        <p:xfrm>
          <a:off x="323528" y="1988840"/>
          <a:ext cx="8280920" cy="38911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08512"/>
                <a:gridCol w="1368152"/>
                <a:gridCol w="1111242"/>
                <a:gridCol w="1193014"/>
              </a:tblGrid>
              <a:tr h="68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год,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год,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тыс.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843 958,6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794 328,2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801 256,4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и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84 783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83 841,7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75 695,2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712,9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2 822,6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2 916,6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развитие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58 588,9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58 633,8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58 680,4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61 572,9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4410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доступным и комфортным жильем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13 841,1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11 889,1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4 321,6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41 334,2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37 918,5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финансами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25 998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24 253,8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24 250,6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расходов на реализацию муниципальных программ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1 092 917</a:t>
                      </a:r>
                      <a:endParaRPr lang="ru-RU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1 021 975</a:t>
                      </a:r>
                      <a:endParaRPr lang="ru-RU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1 005 529,9</a:t>
                      </a:r>
                      <a:endParaRPr lang="ru-RU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170 005,5</a:t>
                      </a:r>
                      <a:endParaRPr lang="ru-RU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172 627,7</a:t>
                      </a:r>
                      <a:endParaRPr lang="ru-RU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176 357,6</a:t>
                      </a:r>
                      <a:endParaRPr lang="ru-RU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расходы бюджета, включая условно утвержденные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1 262 922,5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1 206 602,7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t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1 206 887,5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06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983310"/>
            <a:ext cx="8352928" cy="7174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Администрации муниципального образования «Майкопский район» от 16.08.2017 № 197-р утвержден перечень (с изменениями и дополнениями), в который вошли муниципальные программы, действующих до 2024 годах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Номер слайда 2"/>
          <p:cNvSpPr txBox="1">
            <a:spLocks/>
          </p:cNvSpPr>
          <p:nvPr/>
        </p:nvSpPr>
        <p:spPr bwMode="auto">
          <a:xfrm>
            <a:off x="8748713" y="6308725"/>
            <a:ext cx="3952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91006"/>
            <a:ext cx="6849810" cy="67369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Программно-целевой метод планирования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«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Майкопский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20815477"/>
              </p:ext>
            </p:extLst>
          </p:nvPr>
        </p:nvGraphicFramePr>
        <p:xfrm>
          <a:off x="179512" y="1708184"/>
          <a:ext cx="8766844" cy="501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07504" y="764704"/>
            <a:ext cx="88525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программного бюджета является распределение расходов не по ведомствам, а по программам. Программный подход к формированию бюджета основан на оценке результатов использования бюджетных ресурсов и позволяет оптимизировать решения о распределении бюджетных средств.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расходов бюджета муниципального образования «Майкопский район» в 2022г. – 86,6%.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33718" y="6356350"/>
            <a:ext cx="512638" cy="365125"/>
          </a:xfrm>
        </p:spPr>
        <p:txBody>
          <a:bodyPr/>
          <a:lstStyle/>
          <a:p>
            <a:pPr>
              <a:defRPr/>
            </a:pPr>
            <a:fld id="{8135DCAC-F131-4C56-82C1-BB591457AF7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79886"/>
            <a:ext cx="7380312" cy="9728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общественно-значимых проектов 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ru-RU" sz="180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«Майкопский район»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12638" cy="365125"/>
          </a:xfrm>
        </p:spPr>
        <p:txBody>
          <a:bodyPr/>
          <a:lstStyle/>
          <a:p>
            <a:pPr>
              <a:defRPr/>
            </a:pPr>
            <a:fld id="{8135DCAC-F131-4C56-82C1-BB591457AF7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73574"/>
              </p:ext>
            </p:extLst>
          </p:nvPr>
        </p:nvGraphicFramePr>
        <p:xfrm>
          <a:off x="323528" y="1253532"/>
          <a:ext cx="8136904" cy="4672070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872208"/>
                <a:gridCol w="1584176"/>
                <a:gridCol w="1080120"/>
                <a:gridCol w="1810154"/>
                <a:gridCol w="1790246"/>
              </a:tblGrid>
              <a:tr h="561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Наименование мероприятия (проекта)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реализации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Сроки реализации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Объемы финансирования, источники по видам бюджетов,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 тыс. 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Ожидаемые результаты проекта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водозаборного сооружения и водопроводных сетей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х. Северо-Восточные сады муниципального образования "Кировское сельское поселение"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19538,4: из них 19343,02 –ФБ; 175,85- РБ; 19,54- МБ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качества питьевой воды для обеспечения нужд поселения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узла водозаборных сооружений с установкой станции водоподготовки контейнерного типа, станции управления глубинными насосами и телеметрического оборудования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Гражданский муниципального образования "Красноульское сельское поселение"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22534,22: из них 22308,88 –ФБ; 202,81- РБ; 22,53- МБ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качества питьевой воды для обеспечения нужд поселения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водозаборного сооружения и водопроводных сетей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Гузерипль муниципального образования "Даховское сельское поселение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18800: из них 18612 –ФБ; 169,2- РБ; 18,8- МБ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качества питьевой воды для обеспечения нужд поселения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486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автомобильной дороги п. Первомайский, по ул. Клубная, ул. Школьная, пер. Северный к социально значимым объектам МБОУ №28 «Теремок», дом культуры, МБОУ СОШ №9, ФАП</a:t>
                      </a:r>
                      <a:endParaRPr kumimoji="0"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7386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образования «Абадзехское сельское поселение» Майкопского района Республики Адыгея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58728,5: из них 58168,7–ФБ;  559,8- МБ</a:t>
                      </a:r>
                    </a:p>
                    <a:p>
                      <a:pPr marL="0" algn="ctr" defTabSz="457200" rtl="0" eaLnBrk="1" fontAlgn="t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Улучшение транспортной инфраструктуры и условий проживания в сельской местности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86" marR="14400" marT="7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06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2\Pictures\Бюджет\000023_9493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46" y="5341947"/>
            <a:ext cx="2253486" cy="13569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3" y="4292600"/>
            <a:ext cx="1944687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63" y="4662488"/>
            <a:ext cx="151288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3038" y="764704"/>
            <a:ext cx="6623050" cy="14843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долгосрочной сбалансированности и устойчивости бюджета муниципального образования «Майкопский район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управления муниципальными финансами</a:t>
            </a:r>
          </a:p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</a:p>
          <a:p>
            <a:pPr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процесса в муниципальном образовании «Майкопский район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муниципальной программы «Управление муниципальными финансами»</a:t>
            </a:r>
          </a:p>
        </p:txBody>
      </p:sp>
      <p:sp>
        <p:nvSpPr>
          <p:cNvPr id="239622" name="TextBox 5"/>
          <p:cNvSpPr txBox="1">
            <a:spLocks noChangeArrowheads="1"/>
          </p:cNvSpPr>
          <p:nvPr/>
        </p:nvSpPr>
        <p:spPr bwMode="auto">
          <a:xfrm>
            <a:off x="15479" y="2447925"/>
            <a:ext cx="4037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бюджета, тыс.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3962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61343" y="6309320"/>
            <a:ext cx="5126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9BD82-308D-4C86-A685-998A61E8EB56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 dirty="0" smtClean="0"/>
          </a:p>
        </p:txBody>
      </p:sp>
      <p:sp>
        <p:nvSpPr>
          <p:cNvPr id="27" name="Скругленный прямоугольник 4"/>
          <p:cNvSpPr/>
          <p:nvPr/>
        </p:nvSpPr>
        <p:spPr bwMode="auto">
          <a:xfrm>
            <a:off x="4153151" y="2459037"/>
            <a:ext cx="4680399" cy="636588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основных направлений, тыс.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127379" y="3794442"/>
            <a:ext cx="1596749" cy="1388686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бюджетного процесса в муниципальном образовании «Майкопский район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/>
          </a:p>
        </p:txBody>
      </p:sp>
      <p:sp>
        <p:nvSpPr>
          <p:cNvPr id="42" name="Скругленный прямоугольник 4"/>
          <p:cNvSpPr/>
          <p:nvPr/>
        </p:nvSpPr>
        <p:spPr bwMode="auto">
          <a:xfrm>
            <a:off x="5796136" y="3805797"/>
            <a:ext cx="491008" cy="1394249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22808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259727" y="0"/>
            <a:ext cx="6697587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«Управление муниципальными финансами»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0" y="620688"/>
            <a:ext cx="0" cy="486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4140000" y="3233388"/>
            <a:ext cx="1584128" cy="36742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96136" y="3243098"/>
            <a:ext cx="491266" cy="367428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006976" y="3233388"/>
            <a:ext cx="618717" cy="36742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6372717" y="3797716"/>
            <a:ext cx="584597" cy="1383360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24754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372717" y="3233389"/>
            <a:ext cx="584597" cy="367428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657349" y="3233388"/>
            <a:ext cx="602211" cy="36742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7006976" y="3794442"/>
            <a:ext cx="618716" cy="1395896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25998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7657349" y="3812113"/>
            <a:ext cx="602211" cy="1378225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24254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436006"/>
              </p:ext>
            </p:extLst>
          </p:nvPr>
        </p:nvGraphicFramePr>
        <p:xfrm>
          <a:off x="173038" y="2880179"/>
          <a:ext cx="3879453" cy="314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8299631" y="3243098"/>
            <a:ext cx="553011" cy="36742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8299631" y="3794442"/>
            <a:ext cx="602211" cy="1386634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24251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2\Pictures\Бюджет\2a075_1337369996_blog_consolid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68" y="542938"/>
            <a:ext cx="1979712" cy="18286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6674" y="3009284"/>
            <a:ext cx="4531931" cy="8016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программных расходов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"Майкопский район"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"Майкопский район", %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0022" y="4064236"/>
            <a:ext cx="4506758" cy="6353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налоговых и неналоговых доходов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"Майкопский район"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 к предыдущему году)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4251" y="4952962"/>
            <a:ext cx="4522529" cy="75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просроченной задолженности по бюджетным кредитам, предоставленным из федерального бюджета, в общем объеме задолженности по бюджетным кредитам, предоставленным из федерального бюджета,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35" y="1963375"/>
            <a:ext cx="2592387" cy="504825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14" name="Скругленный прямоугольник 4"/>
          <p:cNvSpPr/>
          <p:nvPr/>
        </p:nvSpPr>
        <p:spPr bwMode="auto">
          <a:xfrm>
            <a:off x="4657725" y="910456"/>
            <a:ext cx="4444861" cy="687388"/>
          </a:xfrm>
          <a:prstGeom prst="roundRect">
            <a:avLst/>
          </a:prstGeom>
          <a:solidFill>
            <a:srgbClr val="A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630983" y="1854446"/>
            <a:ext cx="850900" cy="74852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564609" y="1855788"/>
            <a:ext cx="886349" cy="720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8262677" y="1855788"/>
            <a:ext cx="718250" cy="720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382098" y="1854446"/>
            <a:ext cx="792000" cy="721342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485161" y="1855788"/>
            <a:ext cx="850900" cy="720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grpSp>
        <p:nvGrpSpPr>
          <p:cNvPr id="240666" name="Группа 61"/>
          <p:cNvGrpSpPr>
            <a:grpSpLocks/>
          </p:cNvGrpSpPr>
          <p:nvPr/>
        </p:nvGrpSpPr>
        <p:grpSpPr bwMode="auto">
          <a:xfrm>
            <a:off x="4696241" y="4076075"/>
            <a:ext cx="786756" cy="684000"/>
            <a:chOff x="929823" y="3932554"/>
            <a:chExt cx="863213" cy="7508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929823" y="3932554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1022954" y="3932854"/>
              <a:ext cx="770082" cy="706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103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Скругленный прямоугольник 65"/>
          <p:cNvSpPr/>
          <p:nvPr/>
        </p:nvSpPr>
        <p:spPr bwMode="auto">
          <a:xfrm>
            <a:off x="4696241" y="4952962"/>
            <a:ext cx="850900" cy="75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5625350" y="3009284"/>
            <a:ext cx="735372" cy="778082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0671" name="Группа 76"/>
          <p:cNvGrpSpPr>
            <a:grpSpLocks/>
          </p:cNvGrpSpPr>
          <p:nvPr/>
        </p:nvGrpSpPr>
        <p:grpSpPr bwMode="auto">
          <a:xfrm>
            <a:off x="5567586" y="4056102"/>
            <a:ext cx="850900" cy="684000"/>
            <a:chOff x="929823" y="3932554"/>
            <a:chExt cx="850461" cy="7508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929823" y="3932554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952037" y="3954779"/>
              <a:ext cx="806034" cy="706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103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Скругленный прямоугольник 80"/>
          <p:cNvSpPr/>
          <p:nvPr/>
        </p:nvSpPr>
        <p:spPr bwMode="auto">
          <a:xfrm>
            <a:off x="5625350" y="4952962"/>
            <a:ext cx="850900" cy="75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8262675" y="3002161"/>
            <a:ext cx="718251" cy="777094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93" name="Скругленный прямоугольник 92"/>
          <p:cNvSpPr/>
          <p:nvPr/>
        </p:nvSpPr>
        <p:spPr bwMode="auto">
          <a:xfrm>
            <a:off x="8263592" y="4040155"/>
            <a:ext cx="717334" cy="679702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 bwMode="auto">
          <a:xfrm>
            <a:off x="8262675" y="4957260"/>
            <a:ext cx="718251" cy="75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 bwMode="auto">
          <a:xfrm>
            <a:off x="6475634" y="3001171"/>
            <a:ext cx="850900" cy="786196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0681" name="Группа 106"/>
          <p:cNvGrpSpPr>
            <a:grpSpLocks/>
          </p:cNvGrpSpPr>
          <p:nvPr/>
        </p:nvGrpSpPr>
        <p:grpSpPr bwMode="auto">
          <a:xfrm>
            <a:off x="6497858" y="4035857"/>
            <a:ext cx="844950" cy="684000"/>
            <a:chOff x="2750388" y="3975433"/>
            <a:chExt cx="850461" cy="7508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2750388" y="3975433"/>
              <a:ext cx="850461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Скругленный прямоугольник 4"/>
            <p:cNvSpPr/>
            <p:nvPr/>
          </p:nvSpPr>
          <p:spPr>
            <a:xfrm>
              <a:off x="2772602" y="4019582"/>
              <a:ext cx="806034" cy="7067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103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Скругленный прямоугольник 110"/>
          <p:cNvSpPr/>
          <p:nvPr/>
        </p:nvSpPr>
        <p:spPr bwMode="auto">
          <a:xfrm>
            <a:off x="6550665" y="4952962"/>
            <a:ext cx="775870" cy="75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 bwMode="auto">
          <a:xfrm>
            <a:off x="7392039" y="3001171"/>
            <a:ext cx="744628" cy="778084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0686" name="Группа 121"/>
          <p:cNvGrpSpPr>
            <a:grpSpLocks/>
          </p:cNvGrpSpPr>
          <p:nvPr/>
        </p:nvGrpSpPr>
        <p:grpSpPr bwMode="auto">
          <a:xfrm>
            <a:off x="7442626" y="4035857"/>
            <a:ext cx="714407" cy="684000"/>
            <a:chOff x="3748552" y="3975433"/>
            <a:chExt cx="802038" cy="7508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3748552" y="3975433"/>
              <a:ext cx="802038" cy="7508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Скругленный прямоугольник 4"/>
            <p:cNvSpPr/>
            <p:nvPr/>
          </p:nvSpPr>
          <p:spPr>
            <a:xfrm>
              <a:off x="3770787" y="3997658"/>
              <a:ext cx="757569" cy="706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103</a:t>
              </a:r>
              <a:endPara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6" name="Скругленный прямоугольник 125"/>
          <p:cNvSpPr/>
          <p:nvPr/>
        </p:nvSpPr>
        <p:spPr bwMode="auto">
          <a:xfrm>
            <a:off x="7448394" y="4952961"/>
            <a:ext cx="686685" cy="7560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259727" y="0"/>
            <a:ext cx="6616529" cy="77371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муниципального образования «Майкопский район» «Управление муниципальными финансами»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 bwMode="auto">
          <a:xfrm>
            <a:off x="4696241" y="3038017"/>
            <a:ext cx="753925" cy="751800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91,3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0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21800" y="6453336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222503-0E88-4674-B39F-378D70ABE7FE}" type="slidenum">
              <a:rPr lang="ru-RU" altLang="ru-RU" sz="900"/>
              <a:pPr/>
              <a:t>26</a:t>
            </a:fld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8097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572000" y="2569724"/>
            <a:ext cx="4401582" cy="555336"/>
          </a:xfrm>
          <a:custGeom>
            <a:avLst/>
            <a:gdLst>
              <a:gd name="connsiteX0" fmla="*/ 0 w 3853061"/>
              <a:gd name="connsiteY0" fmla="*/ 55534 h 555336"/>
              <a:gd name="connsiteX1" fmla="*/ 55534 w 3853061"/>
              <a:gd name="connsiteY1" fmla="*/ 0 h 555336"/>
              <a:gd name="connsiteX2" fmla="*/ 3797527 w 3853061"/>
              <a:gd name="connsiteY2" fmla="*/ 0 h 555336"/>
              <a:gd name="connsiteX3" fmla="*/ 3853061 w 3853061"/>
              <a:gd name="connsiteY3" fmla="*/ 55534 h 555336"/>
              <a:gd name="connsiteX4" fmla="*/ 3853061 w 3853061"/>
              <a:gd name="connsiteY4" fmla="*/ 499802 h 555336"/>
              <a:gd name="connsiteX5" fmla="*/ 3797527 w 3853061"/>
              <a:gd name="connsiteY5" fmla="*/ 555336 h 555336"/>
              <a:gd name="connsiteX6" fmla="*/ 55534 w 3853061"/>
              <a:gd name="connsiteY6" fmla="*/ 555336 h 555336"/>
              <a:gd name="connsiteX7" fmla="*/ 0 w 3853061"/>
              <a:gd name="connsiteY7" fmla="*/ 499802 h 555336"/>
              <a:gd name="connsiteX8" fmla="*/ 0 w 3853061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3061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3797527" y="0"/>
                </a:lnTo>
                <a:cubicBezTo>
                  <a:pt x="3828198" y="0"/>
                  <a:pt x="3853061" y="24863"/>
                  <a:pt x="3853061" y="55534"/>
                </a:cubicBezTo>
                <a:lnTo>
                  <a:pt x="3853061" y="499802"/>
                </a:lnTo>
                <a:cubicBezTo>
                  <a:pt x="3853061" y="530473"/>
                  <a:pt x="3828198" y="555336"/>
                  <a:pt x="3797527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 тыс. руб.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594483" y="3645476"/>
            <a:ext cx="1977707" cy="385105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дошкольного образования"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602405" y="4099681"/>
            <a:ext cx="1977707" cy="382536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"Развитие общего образования"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594484" y="4552155"/>
            <a:ext cx="1977706" cy="458885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"Развитие дополнительного образования"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591493" y="5019522"/>
            <a:ext cx="1970536" cy="469744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"Развитие молодежного движения"</a:t>
            </a:r>
            <a:endParaRPr lang="ru-RU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571770" y="3178763"/>
            <a:ext cx="697447" cy="332880"/>
          </a:xfrm>
          <a:custGeom>
            <a:avLst/>
            <a:gdLst>
              <a:gd name="connsiteX0" fmla="*/ 0 w 560620"/>
              <a:gd name="connsiteY0" fmla="*/ 36617 h 366166"/>
              <a:gd name="connsiteX1" fmla="*/ 36617 w 560620"/>
              <a:gd name="connsiteY1" fmla="*/ 0 h 366166"/>
              <a:gd name="connsiteX2" fmla="*/ 524003 w 560620"/>
              <a:gd name="connsiteY2" fmla="*/ 0 h 366166"/>
              <a:gd name="connsiteX3" fmla="*/ 560620 w 560620"/>
              <a:gd name="connsiteY3" fmla="*/ 36617 h 366166"/>
              <a:gd name="connsiteX4" fmla="*/ 560620 w 560620"/>
              <a:gd name="connsiteY4" fmla="*/ 329549 h 366166"/>
              <a:gd name="connsiteX5" fmla="*/ 524003 w 560620"/>
              <a:gd name="connsiteY5" fmla="*/ 366166 h 366166"/>
              <a:gd name="connsiteX6" fmla="*/ 36617 w 560620"/>
              <a:gd name="connsiteY6" fmla="*/ 366166 h 366166"/>
              <a:gd name="connsiteX7" fmla="*/ 0 w 560620"/>
              <a:gd name="connsiteY7" fmla="*/ 329549 h 366166"/>
              <a:gd name="connsiteX8" fmla="*/ 0 w 560620"/>
              <a:gd name="connsiteY8" fmla="*/ 36617 h 36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620" h="366166">
                <a:moveTo>
                  <a:pt x="0" y="36617"/>
                </a:moveTo>
                <a:cubicBezTo>
                  <a:pt x="0" y="16394"/>
                  <a:pt x="16394" y="0"/>
                  <a:pt x="36617" y="0"/>
                </a:cubicBezTo>
                <a:lnTo>
                  <a:pt x="524003" y="0"/>
                </a:lnTo>
                <a:cubicBezTo>
                  <a:pt x="544226" y="0"/>
                  <a:pt x="560620" y="16394"/>
                  <a:pt x="560620" y="36617"/>
                </a:cubicBezTo>
                <a:lnTo>
                  <a:pt x="560620" y="329549"/>
                </a:lnTo>
                <a:cubicBezTo>
                  <a:pt x="560620" y="349772"/>
                  <a:pt x="544226" y="366166"/>
                  <a:pt x="524003" y="366166"/>
                </a:cubicBezTo>
                <a:lnTo>
                  <a:pt x="36617" y="366166"/>
                </a:lnTo>
                <a:cubicBezTo>
                  <a:pt x="16394" y="366166"/>
                  <a:pt x="0" y="349772"/>
                  <a:pt x="0" y="329549"/>
                </a:cubicBezTo>
                <a:lnTo>
                  <a:pt x="0" y="3661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4065" tIns="64065" rIns="64065" bIns="6406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572685" y="3638354"/>
            <a:ext cx="697447" cy="404312"/>
          </a:xfrm>
          <a:custGeom>
            <a:avLst/>
            <a:gdLst>
              <a:gd name="connsiteX0" fmla="*/ 0 w 559518"/>
              <a:gd name="connsiteY0" fmla="*/ 55534 h 555336"/>
              <a:gd name="connsiteX1" fmla="*/ 55534 w 559518"/>
              <a:gd name="connsiteY1" fmla="*/ 0 h 555336"/>
              <a:gd name="connsiteX2" fmla="*/ 503984 w 559518"/>
              <a:gd name="connsiteY2" fmla="*/ 0 h 555336"/>
              <a:gd name="connsiteX3" fmla="*/ 559518 w 559518"/>
              <a:gd name="connsiteY3" fmla="*/ 55534 h 555336"/>
              <a:gd name="connsiteX4" fmla="*/ 559518 w 559518"/>
              <a:gd name="connsiteY4" fmla="*/ 499802 h 555336"/>
              <a:gd name="connsiteX5" fmla="*/ 503984 w 559518"/>
              <a:gd name="connsiteY5" fmla="*/ 555336 h 555336"/>
              <a:gd name="connsiteX6" fmla="*/ 55534 w 559518"/>
              <a:gd name="connsiteY6" fmla="*/ 555336 h 555336"/>
              <a:gd name="connsiteX7" fmla="*/ 0 w 559518"/>
              <a:gd name="connsiteY7" fmla="*/ 499802 h 555336"/>
              <a:gd name="connsiteX8" fmla="*/ 0 w 559518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518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3984" y="0"/>
                </a:lnTo>
                <a:cubicBezTo>
                  <a:pt x="534655" y="0"/>
                  <a:pt x="559518" y="24863"/>
                  <a:pt x="559518" y="55534"/>
                </a:cubicBezTo>
                <a:lnTo>
                  <a:pt x="559518" y="499802"/>
                </a:lnTo>
                <a:cubicBezTo>
                  <a:pt x="559518" y="530473"/>
                  <a:pt x="534655" y="555336"/>
                  <a:pt x="503984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795" tIns="65795" rIns="65795" bIns="65795" numCol="1" spcCol="1270" anchor="ctr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217 761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5572685" y="4108074"/>
            <a:ext cx="697447" cy="387989"/>
          </a:xfrm>
          <a:custGeom>
            <a:avLst/>
            <a:gdLst>
              <a:gd name="connsiteX0" fmla="*/ 0 w 557338"/>
              <a:gd name="connsiteY0" fmla="*/ 55534 h 555336"/>
              <a:gd name="connsiteX1" fmla="*/ 55534 w 557338"/>
              <a:gd name="connsiteY1" fmla="*/ 0 h 555336"/>
              <a:gd name="connsiteX2" fmla="*/ 501804 w 557338"/>
              <a:gd name="connsiteY2" fmla="*/ 0 h 555336"/>
              <a:gd name="connsiteX3" fmla="*/ 557338 w 557338"/>
              <a:gd name="connsiteY3" fmla="*/ 55534 h 555336"/>
              <a:gd name="connsiteX4" fmla="*/ 557338 w 557338"/>
              <a:gd name="connsiteY4" fmla="*/ 499802 h 555336"/>
              <a:gd name="connsiteX5" fmla="*/ 501804 w 557338"/>
              <a:gd name="connsiteY5" fmla="*/ 555336 h 555336"/>
              <a:gd name="connsiteX6" fmla="*/ 55534 w 557338"/>
              <a:gd name="connsiteY6" fmla="*/ 555336 h 555336"/>
              <a:gd name="connsiteX7" fmla="*/ 0 w 557338"/>
              <a:gd name="connsiteY7" fmla="*/ 499802 h 555336"/>
              <a:gd name="connsiteX8" fmla="*/ 0 w 557338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338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1804" y="0"/>
                </a:lnTo>
                <a:cubicBezTo>
                  <a:pt x="532475" y="0"/>
                  <a:pt x="557338" y="24863"/>
                  <a:pt x="557338" y="55534"/>
                </a:cubicBezTo>
                <a:lnTo>
                  <a:pt x="557338" y="499802"/>
                </a:lnTo>
                <a:cubicBezTo>
                  <a:pt x="557338" y="530473"/>
                  <a:pt x="532475" y="555336"/>
                  <a:pt x="501804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795" tIns="65795" rIns="65795" bIns="6579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444 888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571771" y="4581283"/>
            <a:ext cx="698356" cy="342084"/>
          </a:xfrm>
          <a:custGeom>
            <a:avLst/>
            <a:gdLst>
              <a:gd name="connsiteX0" fmla="*/ 0 w 552998"/>
              <a:gd name="connsiteY0" fmla="*/ 55300 h 555336"/>
              <a:gd name="connsiteX1" fmla="*/ 55300 w 552998"/>
              <a:gd name="connsiteY1" fmla="*/ 0 h 555336"/>
              <a:gd name="connsiteX2" fmla="*/ 497698 w 552998"/>
              <a:gd name="connsiteY2" fmla="*/ 0 h 555336"/>
              <a:gd name="connsiteX3" fmla="*/ 552998 w 552998"/>
              <a:gd name="connsiteY3" fmla="*/ 55300 h 555336"/>
              <a:gd name="connsiteX4" fmla="*/ 552998 w 552998"/>
              <a:gd name="connsiteY4" fmla="*/ 500036 h 555336"/>
              <a:gd name="connsiteX5" fmla="*/ 497698 w 552998"/>
              <a:gd name="connsiteY5" fmla="*/ 555336 h 555336"/>
              <a:gd name="connsiteX6" fmla="*/ 55300 w 552998"/>
              <a:gd name="connsiteY6" fmla="*/ 555336 h 555336"/>
              <a:gd name="connsiteX7" fmla="*/ 0 w 552998"/>
              <a:gd name="connsiteY7" fmla="*/ 500036 h 555336"/>
              <a:gd name="connsiteX8" fmla="*/ 0 w 552998"/>
              <a:gd name="connsiteY8" fmla="*/ 55300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998" h="555336">
                <a:moveTo>
                  <a:pt x="0" y="55300"/>
                </a:moveTo>
                <a:cubicBezTo>
                  <a:pt x="0" y="24759"/>
                  <a:pt x="24759" y="0"/>
                  <a:pt x="55300" y="0"/>
                </a:cubicBezTo>
                <a:lnTo>
                  <a:pt x="497698" y="0"/>
                </a:lnTo>
                <a:cubicBezTo>
                  <a:pt x="528239" y="0"/>
                  <a:pt x="552998" y="24759"/>
                  <a:pt x="552998" y="55300"/>
                </a:cubicBezTo>
                <a:lnTo>
                  <a:pt x="552998" y="500036"/>
                </a:lnTo>
                <a:cubicBezTo>
                  <a:pt x="552998" y="530577"/>
                  <a:pt x="528239" y="555336"/>
                  <a:pt x="497698" y="555336"/>
                </a:cubicBezTo>
                <a:lnTo>
                  <a:pt x="55300" y="555336"/>
                </a:lnTo>
                <a:cubicBezTo>
                  <a:pt x="24759" y="555336"/>
                  <a:pt x="0" y="530577"/>
                  <a:pt x="0" y="500036"/>
                </a:cubicBezTo>
                <a:lnTo>
                  <a:pt x="0" y="5530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35 030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561773" y="5031497"/>
            <a:ext cx="697447" cy="466250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6291851" y="3178763"/>
            <a:ext cx="683742" cy="332880"/>
          </a:xfrm>
          <a:custGeom>
            <a:avLst/>
            <a:gdLst>
              <a:gd name="connsiteX0" fmla="*/ 0 w 559419"/>
              <a:gd name="connsiteY0" fmla="*/ 33288 h 332880"/>
              <a:gd name="connsiteX1" fmla="*/ 33288 w 559419"/>
              <a:gd name="connsiteY1" fmla="*/ 0 h 332880"/>
              <a:gd name="connsiteX2" fmla="*/ 526131 w 559419"/>
              <a:gd name="connsiteY2" fmla="*/ 0 h 332880"/>
              <a:gd name="connsiteX3" fmla="*/ 559419 w 559419"/>
              <a:gd name="connsiteY3" fmla="*/ 33288 h 332880"/>
              <a:gd name="connsiteX4" fmla="*/ 559419 w 559419"/>
              <a:gd name="connsiteY4" fmla="*/ 299592 h 332880"/>
              <a:gd name="connsiteX5" fmla="*/ 526131 w 559419"/>
              <a:gd name="connsiteY5" fmla="*/ 332880 h 332880"/>
              <a:gd name="connsiteX6" fmla="*/ 33288 w 559419"/>
              <a:gd name="connsiteY6" fmla="*/ 332880 h 332880"/>
              <a:gd name="connsiteX7" fmla="*/ 0 w 559419"/>
              <a:gd name="connsiteY7" fmla="*/ 299592 h 332880"/>
              <a:gd name="connsiteX8" fmla="*/ 0 w 559419"/>
              <a:gd name="connsiteY8" fmla="*/ 33288 h 33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419" h="332880">
                <a:moveTo>
                  <a:pt x="0" y="33288"/>
                </a:moveTo>
                <a:cubicBezTo>
                  <a:pt x="0" y="14904"/>
                  <a:pt x="14904" y="0"/>
                  <a:pt x="33288" y="0"/>
                </a:cubicBezTo>
                <a:lnTo>
                  <a:pt x="526131" y="0"/>
                </a:lnTo>
                <a:cubicBezTo>
                  <a:pt x="544515" y="0"/>
                  <a:pt x="559419" y="14904"/>
                  <a:pt x="559419" y="33288"/>
                </a:cubicBezTo>
                <a:lnTo>
                  <a:pt x="559419" y="299592"/>
                </a:lnTo>
                <a:cubicBezTo>
                  <a:pt x="559419" y="317976"/>
                  <a:pt x="544515" y="332880"/>
                  <a:pt x="526131" y="332880"/>
                </a:cubicBezTo>
                <a:lnTo>
                  <a:pt x="33288" y="332880"/>
                </a:lnTo>
                <a:cubicBezTo>
                  <a:pt x="14904" y="332880"/>
                  <a:pt x="0" y="317976"/>
                  <a:pt x="0" y="299592"/>
                </a:cubicBezTo>
                <a:lnTo>
                  <a:pt x="0" y="33288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090" tIns="63090" rIns="63090" bIns="63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292766" y="3645476"/>
            <a:ext cx="646020" cy="385105"/>
          </a:xfrm>
          <a:custGeom>
            <a:avLst/>
            <a:gdLst>
              <a:gd name="connsiteX0" fmla="*/ 0 w 556149"/>
              <a:gd name="connsiteY0" fmla="*/ 55534 h 555336"/>
              <a:gd name="connsiteX1" fmla="*/ 55534 w 556149"/>
              <a:gd name="connsiteY1" fmla="*/ 0 h 555336"/>
              <a:gd name="connsiteX2" fmla="*/ 500615 w 556149"/>
              <a:gd name="connsiteY2" fmla="*/ 0 h 555336"/>
              <a:gd name="connsiteX3" fmla="*/ 556149 w 556149"/>
              <a:gd name="connsiteY3" fmla="*/ 55534 h 555336"/>
              <a:gd name="connsiteX4" fmla="*/ 556149 w 556149"/>
              <a:gd name="connsiteY4" fmla="*/ 499802 h 555336"/>
              <a:gd name="connsiteX5" fmla="*/ 500615 w 556149"/>
              <a:gd name="connsiteY5" fmla="*/ 555336 h 555336"/>
              <a:gd name="connsiteX6" fmla="*/ 55534 w 556149"/>
              <a:gd name="connsiteY6" fmla="*/ 555336 h 555336"/>
              <a:gd name="connsiteX7" fmla="*/ 0 w 556149"/>
              <a:gd name="connsiteY7" fmla="*/ 499802 h 555336"/>
              <a:gd name="connsiteX8" fmla="*/ 0 w 556149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149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0615" y="0"/>
                </a:lnTo>
                <a:cubicBezTo>
                  <a:pt x="531286" y="0"/>
                  <a:pt x="556149" y="24863"/>
                  <a:pt x="556149" y="55534"/>
                </a:cubicBezTo>
                <a:lnTo>
                  <a:pt x="556149" y="499802"/>
                </a:lnTo>
                <a:cubicBezTo>
                  <a:pt x="556149" y="530473"/>
                  <a:pt x="531286" y="555336"/>
                  <a:pt x="500615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5795" tIns="65795" rIns="65795" bIns="6579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231 437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292766" y="4095184"/>
            <a:ext cx="646020" cy="401696"/>
          </a:xfrm>
          <a:custGeom>
            <a:avLst/>
            <a:gdLst>
              <a:gd name="connsiteX0" fmla="*/ 0 w 549666"/>
              <a:gd name="connsiteY0" fmla="*/ 54967 h 555336"/>
              <a:gd name="connsiteX1" fmla="*/ 54967 w 549666"/>
              <a:gd name="connsiteY1" fmla="*/ 0 h 555336"/>
              <a:gd name="connsiteX2" fmla="*/ 494699 w 549666"/>
              <a:gd name="connsiteY2" fmla="*/ 0 h 555336"/>
              <a:gd name="connsiteX3" fmla="*/ 549666 w 549666"/>
              <a:gd name="connsiteY3" fmla="*/ 54967 h 555336"/>
              <a:gd name="connsiteX4" fmla="*/ 549666 w 549666"/>
              <a:gd name="connsiteY4" fmla="*/ 500369 h 555336"/>
              <a:gd name="connsiteX5" fmla="*/ 494699 w 549666"/>
              <a:gd name="connsiteY5" fmla="*/ 555336 h 555336"/>
              <a:gd name="connsiteX6" fmla="*/ 54967 w 549666"/>
              <a:gd name="connsiteY6" fmla="*/ 555336 h 555336"/>
              <a:gd name="connsiteX7" fmla="*/ 0 w 549666"/>
              <a:gd name="connsiteY7" fmla="*/ 500369 h 555336"/>
              <a:gd name="connsiteX8" fmla="*/ 0 w 549666"/>
              <a:gd name="connsiteY8" fmla="*/ 54967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666" h="555336">
                <a:moveTo>
                  <a:pt x="0" y="54967"/>
                </a:moveTo>
                <a:cubicBezTo>
                  <a:pt x="0" y="24610"/>
                  <a:pt x="24610" y="0"/>
                  <a:pt x="54967" y="0"/>
                </a:cubicBezTo>
                <a:lnTo>
                  <a:pt x="494699" y="0"/>
                </a:lnTo>
                <a:cubicBezTo>
                  <a:pt x="525056" y="0"/>
                  <a:pt x="549666" y="24610"/>
                  <a:pt x="549666" y="54967"/>
                </a:cubicBezTo>
                <a:lnTo>
                  <a:pt x="549666" y="500369"/>
                </a:lnTo>
                <a:cubicBezTo>
                  <a:pt x="549666" y="530726"/>
                  <a:pt x="525056" y="555336"/>
                  <a:pt x="494699" y="555336"/>
                </a:cubicBezTo>
                <a:lnTo>
                  <a:pt x="54967" y="555336"/>
                </a:lnTo>
                <a:cubicBezTo>
                  <a:pt x="24610" y="555336"/>
                  <a:pt x="0" y="530726"/>
                  <a:pt x="0" y="500369"/>
                </a:cubicBezTo>
                <a:lnTo>
                  <a:pt x="0" y="5496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5629" tIns="65629" rIns="65629" bIns="6562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519 141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326447" y="4572049"/>
            <a:ext cx="646020" cy="351317"/>
          </a:xfrm>
          <a:custGeom>
            <a:avLst/>
            <a:gdLst>
              <a:gd name="connsiteX0" fmla="*/ 0 w 536927"/>
              <a:gd name="connsiteY0" fmla="*/ 53693 h 555336"/>
              <a:gd name="connsiteX1" fmla="*/ 53693 w 536927"/>
              <a:gd name="connsiteY1" fmla="*/ 0 h 555336"/>
              <a:gd name="connsiteX2" fmla="*/ 483234 w 536927"/>
              <a:gd name="connsiteY2" fmla="*/ 0 h 555336"/>
              <a:gd name="connsiteX3" fmla="*/ 536927 w 536927"/>
              <a:gd name="connsiteY3" fmla="*/ 53693 h 555336"/>
              <a:gd name="connsiteX4" fmla="*/ 536927 w 536927"/>
              <a:gd name="connsiteY4" fmla="*/ 501643 h 555336"/>
              <a:gd name="connsiteX5" fmla="*/ 483234 w 536927"/>
              <a:gd name="connsiteY5" fmla="*/ 555336 h 555336"/>
              <a:gd name="connsiteX6" fmla="*/ 53693 w 536927"/>
              <a:gd name="connsiteY6" fmla="*/ 555336 h 555336"/>
              <a:gd name="connsiteX7" fmla="*/ 0 w 536927"/>
              <a:gd name="connsiteY7" fmla="*/ 501643 h 555336"/>
              <a:gd name="connsiteX8" fmla="*/ 0 w 536927"/>
              <a:gd name="connsiteY8" fmla="*/ 5369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27" h="555336">
                <a:moveTo>
                  <a:pt x="0" y="53693"/>
                </a:moveTo>
                <a:cubicBezTo>
                  <a:pt x="0" y="24039"/>
                  <a:pt x="24039" y="0"/>
                  <a:pt x="53693" y="0"/>
                </a:cubicBezTo>
                <a:lnTo>
                  <a:pt x="483234" y="0"/>
                </a:lnTo>
                <a:cubicBezTo>
                  <a:pt x="512888" y="0"/>
                  <a:pt x="536927" y="24039"/>
                  <a:pt x="536927" y="53693"/>
                </a:cubicBezTo>
                <a:lnTo>
                  <a:pt x="536927" y="501643"/>
                </a:lnTo>
                <a:cubicBezTo>
                  <a:pt x="536927" y="531297"/>
                  <a:pt x="512888" y="555336"/>
                  <a:pt x="483234" y="555336"/>
                </a:cubicBezTo>
                <a:lnTo>
                  <a:pt x="53693" y="555336"/>
                </a:lnTo>
                <a:cubicBezTo>
                  <a:pt x="24039" y="555336"/>
                  <a:pt x="0" y="531297"/>
                  <a:pt x="0" y="501643"/>
                </a:cubicBezTo>
                <a:lnTo>
                  <a:pt x="0" y="5369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5256" tIns="65256" rIns="65256" bIns="652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41 952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325909" y="5032477"/>
            <a:ext cx="646020" cy="458759"/>
          </a:xfrm>
          <a:custGeom>
            <a:avLst/>
            <a:gdLst>
              <a:gd name="connsiteX0" fmla="*/ 0 w 512328"/>
              <a:gd name="connsiteY0" fmla="*/ 51233 h 555336"/>
              <a:gd name="connsiteX1" fmla="*/ 51233 w 512328"/>
              <a:gd name="connsiteY1" fmla="*/ 0 h 555336"/>
              <a:gd name="connsiteX2" fmla="*/ 461095 w 512328"/>
              <a:gd name="connsiteY2" fmla="*/ 0 h 555336"/>
              <a:gd name="connsiteX3" fmla="*/ 512328 w 512328"/>
              <a:gd name="connsiteY3" fmla="*/ 51233 h 555336"/>
              <a:gd name="connsiteX4" fmla="*/ 512328 w 512328"/>
              <a:gd name="connsiteY4" fmla="*/ 504103 h 555336"/>
              <a:gd name="connsiteX5" fmla="*/ 461095 w 512328"/>
              <a:gd name="connsiteY5" fmla="*/ 555336 h 555336"/>
              <a:gd name="connsiteX6" fmla="*/ 51233 w 512328"/>
              <a:gd name="connsiteY6" fmla="*/ 555336 h 555336"/>
              <a:gd name="connsiteX7" fmla="*/ 0 w 512328"/>
              <a:gd name="connsiteY7" fmla="*/ 504103 h 555336"/>
              <a:gd name="connsiteX8" fmla="*/ 0 w 512328"/>
              <a:gd name="connsiteY8" fmla="*/ 5123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328" h="555336">
                <a:moveTo>
                  <a:pt x="0" y="51233"/>
                </a:moveTo>
                <a:cubicBezTo>
                  <a:pt x="0" y="22938"/>
                  <a:pt x="22938" y="0"/>
                  <a:pt x="51233" y="0"/>
                </a:cubicBezTo>
                <a:lnTo>
                  <a:pt x="461095" y="0"/>
                </a:lnTo>
                <a:cubicBezTo>
                  <a:pt x="489390" y="0"/>
                  <a:pt x="512328" y="22938"/>
                  <a:pt x="512328" y="51233"/>
                </a:cubicBezTo>
                <a:lnTo>
                  <a:pt x="512328" y="504103"/>
                </a:lnTo>
                <a:cubicBezTo>
                  <a:pt x="512328" y="532398"/>
                  <a:pt x="489390" y="555336"/>
                  <a:pt x="461095" y="555336"/>
                </a:cubicBezTo>
                <a:lnTo>
                  <a:pt x="51233" y="555336"/>
                </a:lnTo>
                <a:cubicBezTo>
                  <a:pt x="22938" y="555336"/>
                  <a:pt x="0" y="532398"/>
                  <a:pt x="0" y="504103"/>
                </a:cubicBezTo>
                <a:lnTo>
                  <a:pt x="0" y="5123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6" tIns="64536" rIns="64536" bIns="645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7011930" y="3179703"/>
            <a:ext cx="659368" cy="332880"/>
          </a:xfrm>
          <a:custGeom>
            <a:avLst/>
            <a:gdLst>
              <a:gd name="connsiteX0" fmla="*/ 0 w 561061"/>
              <a:gd name="connsiteY0" fmla="*/ 33288 h 332880"/>
              <a:gd name="connsiteX1" fmla="*/ 33288 w 561061"/>
              <a:gd name="connsiteY1" fmla="*/ 0 h 332880"/>
              <a:gd name="connsiteX2" fmla="*/ 527773 w 561061"/>
              <a:gd name="connsiteY2" fmla="*/ 0 h 332880"/>
              <a:gd name="connsiteX3" fmla="*/ 561061 w 561061"/>
              <a:gd name="connsiteY3" fmla="*/ 33288 h 332880"/>
              <a:gd name="connsiteX4" fmla="*/ 561061 w 561061"/>
              <a:gd name="connsiteY4" fmla="*/ 299592 h 332880"/>
              <a:gd name="connsiteX5" fmla="*/ 527773 w 561061"/>
              <a:gd name="connsiteY5" fmla="*/ 332880 h 332880"/>
              <a:gd name="connsiteX6" fmla="*/ 33288 w 561061"/>
              <a:gd name="connsiteY6" fmla="*/ 332880 h 332880"/>
              <a:gd name="connsiteX7" fmla="*/ 0 w 561061"/>
              <a:gd name="connsiteY7" fmla="*/ 299592 h 332880"/>
              <a:gd name="connsiteX8" fmla="*/ 0 w 561061"/>
              <a:gd name="connsiteY8" fmla="*/ 33288 h 33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061" h="332880">
                <a:moveTo>
                  <a:pt x="0" y="33288"/>
                </a:moveTo>
                <a:cubicBezTo>
                  <a:pt x="0" y="14904"/>
                  <a:pt x="14904" y="0"/>
                  <a:pt x="33288" y="0"/>
                </a:cubicBezTo>
                <a:lnTo>
                  <a:pt x="527773" y="0"/>
                </a:lnTo>
                <a:cubicBezTo>
                  <a:pt x="546157" y="0"/>
                  <a:pt x="561061" y="14904"/>
                  <a:pt x="561061" y="33288"/>
                </a:cubicBezTo>
                <a:lnTo>
                  <a:pt x="561061" y="299592"/>
                </a:lnTo>
                <a:cubicBezTo>
                  <a:pt x="561061" y="317976"/>
                  <a:pt x="546157" y="332880"/>
                  <a:pt x="527773" y="332880"/>
                </a:cubicBezTo>
                <a:lnTo>
                  <a:pt x="33288" y="332880"/>
                </a:lnTo>
                <a:cubicBezTo>
                  <a:pt x="14904" y="332880"/>
                  <a:pt x="0" y="317976"/>
                  <a:pt x="0" y="299592"/>
                </a:cubicBezTo>
                <a:lnTo>
                  <a:pt x="0" y="33288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090" tIns="63090" rIns="63090" bIns="63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6992751" y="3634409"/>
            <a:ext cx="675593" cy="384061"/>
          </a:xfrm>
          <a:custGeom>
            <a:avLst/>
            <a:gdLst>
              <a:gd name="connsiteX0" fmla="*/ 0 w 559965"/>
              <a:gd name="connsiteY0" fmla="*/ 55534 h 555336"/>
              <a:gd name="connsiteX1" fmla="*/ 55534 w 559965"/>
              <a:gd name="connsiteY1" fmla="*/ 0 h 555336"/>
              <a:gd name="connsiteX2" fmla="*/ 504431 w 559965"/>
              <a:gd name="connsiteY2" fmla="*/ 0 h 555336"/>
              <a:gd name="connsiteX3" fmla="*/ 559965 w 559965"/>
              <a:gd name="connsiteY3" fmla="*/ 55534 h 555336"/>
              <a:gd name="connsiteX4" fmla="*/ 559965 w 559965"/>
              <a:gd name="connsiteY4" fmla="*/ 499802 h 555336"/>
              <a:gd name="connsiteX5" fmla="*/ 504431 w 559965"/>
              <a:gd name="connsiteY5" fmla="*/ 555336 h 555336"/>
              <a:gd name="connsiteX6" fmla="*/ 55534 w 559965"/>
              <a:gd name="connsiteY6" fmla="*/ 555336 h 555336"/>
              <a:gd name="connsiteX7" fmla="*/ 0 w 559965"/>
              <a:gd name="connsiteY7" fmla="*/ 499802 h 555336"/>
              <a:gd name="connsiteX8" fmla="*/ 0 w 559965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965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4431" y="0"/>
                </a:lnTo>
                <a:cubicBezTo>
                  <a:pt x="535102" y="0"/>
                  <a:pt x="559965" y="24863"/>
                  <a:pt x="559965" y="55534"/>
                </a:cubicBezTo>
                <a:lnTo>
                  <a:pt x="559965" y="499802"/>
                </a:lnTo>
                <a:cubicBezTo>
                  <a:pt x="559965" y="530473"/>
                  <a:pt x="535102" y="555336"/>
                  <a:pt x="504431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233 908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7003817" y="4105433"/>
            <a:ext cx="675593" cy="402195"/>
          </a:xfrm>
          <a:custGeom>
            <a:avLst/>
            <a:gdLst>
              <a:gd name="connsiteX0" fmla="*/ 0 w 557781"/>
              <a:gd name="connsiteY0" fmla="*/ 55534 h 555336"/>
              <a:gd name="connsiteX1" fmla="*/ 55534 w 557781"/>
              <a:gd name="connsiteY1" fmla="*/ 0 h 555336"/>
              <a:gd name="connsiteX2" fmla="*/ 502247 w 557781"/>
              <a:gd name="connsiteY2" fmla="*/ 0 h 555336"/>
              <a:gd name="connsiteX3" fmla="*/ 557781 w 557781"/>
              <a:gd name="connsiteY3" fmla="*/ 55534 h 555336"/>
              <a:gd name="connsiteX4" fmla="*/ 557781 w 557781"/>
              <a:gd name="connsiteY4" fmla="*/ 499802 h 555336"/>
              <a:gd name="connsiteX5" fmla="*/ 502247 w 557781"/>
              <a:gd name="connsiteY5" fmla="*/ 555336 h 555336"/>
              <a:gd name="connsiteX6" fmla="*/ 55534 w 557781"/>
              <a:gd name="connsiteY6" fmla="*/ 555336 h 555336"/>
              <a:gd name="connsiteX7" fmla="*/ 0 w 557781"/>
              <a:gd name="connsiteY7" fmla="*/ 499802 h 555336"/>
              <a:gd name="connsiteX8" fmla="*/ 0 w 557781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81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2247" y="0"/>
                </a:lnTo>
                <a:cubicBezTo>
                  <a:pt x="532918" y="0"/>
                  <a:pt x="557781" y="24863"/>
                  <a:pt x="557781" y="55534"/>
                </a:cubicBezTo>
                <a:lnTo>
                  <a:pt x="557781" y="499802"/>
                </a:lnTo>
                <a:cubicBezTo>
                  <a:pt x="557781" y="530473"/>
                  <a:pt x="532918" y="555336"/>
                  <a:pt x="502247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552 296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7028776" y="4573155"/>
            <a:ext cx="644807" cy="340006"/>
          </a:xfrm>
          <a:custGeom>
            <a:avLst/>
            <a:gdLst>
              <a:gd name="connsiteX0" fmla="*/ 0 w 553439"/>
              <a:gd name="connsiteY0" fmla="*/ 55344 h 555336"/>
              <a:gd name="connsiteX1" fmla="*/ 55344 w 553439"/>
              <a:gd name="connsiteY1" fmla="*/ 0 h 555336"/>
              <a:gd name="connsiteX2" fmla="*/ 498095 w 553439"/>
              <a:gd name="connsiteY2" fmla="*/ 0 h 555336"/>
              <a:gd name="connsiteX3" fmla="*/ 553439 w 553439"/>
              <a:gd name="connsiteY3" fmla="*/ 55344 h 555336"/>
              <a:gd name="connsiteX4" fmla="*/ 553439 w 553439"/>
              <a:gd name="connsiteY4" fmla="*/ 499992 h 555336"/>
              <a:gd name="connsiteX5" fmla="*/ 498095 w 553439"/>
              <a:gd name="connsiteY5" fmla="*/ 555336 h 555336"/>
              <a:gd name="connsiteX6" fmla="*/ 55344 w 553439"/>
              <a:gd name="connsiteY6" fmla="*/ 555336 h 555336"/>
              <a:gd name="connsiteX7" fmla="*/ 0 w 553439"/>
              <a:gd name="connsiteY7" fmla="*/ 499992 h 555336"/>
              <a:gd name="connsiteX8" fmla="*/ 0 w 553439"/>
              <a:gd name="connsiteY8" fmla="*/ 5534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39" h="555336">
                <a:moveTo>
                  <a:pt x="0" y="55344"/>
                </a:moveTo>
                <a:cubicBezTo>
                  <a:pt x="0" y="24778"/>
                  <a:pt x="24778" y="0"/>
                  <a:pt x="55344" y="0"/>
                </a:cubicBezTo>
                <a:lnTo>
                  <a:pt x="498095" y="0"/>
                </a:lnTo>
                <a:cubicBezTo>
                  <a:pt x="528661" y="0"/>
                  <a:pt x="553439" y="24778"/>
                  <a:pt x="553439" y="55344"/>
                </a:cubicBezTo>
                <a:lnTo>
                  <a:pt x="553439" y="499992"/>
                </a:lnTo>
                <a:cubicBezTo>
                  <a:pt x="553439" y="530558"/>
                  <a:pt x="528661" y="555336"/>
                  <a:pt x="498095" y="555336"/>
                </a:cubicBezTo>
                <a:lnTo>
                  <a:pt x="55344" y="555336"/>
                </a:lnTo>
                <a:cubicBezTo>
                  <a:pt x="24778" y="555336"/>
                  <a:pt x="0" y="530558"/>
                  <a:pt x="0" y="499992"/>
                </a:cubicBezTo>
                <a:lnTo>
                  <a:pt x="0" y="5534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550" tIns="69550" rIns="69550" bIns="6955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48 922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7050018" y="5031496"/>
            <a:ext cx="600930" cy="466250"/>
          </a:xfrm>
          <a:custGeom>
            <a:avLst/>
            <a:gdLst>
              <a:gd name="connsiteX0" fmla="*/ 0 w 544854"/>
              <a:gd name="connsiteY0" fmla="*/ 54485 h 555336"/>
              <a:gd name="connsiteX1" fmla="*/ 54485 w 544854"/>
              <a:gd name="connsiteY1" fmla="*/ 0 h 555336"/>
              <a:gd name="connsiteX2" fmla="*/ 490369 w 544854"/>
              <a:gd name="connsiteY2" fmla="*/ 0 h 555336"/>
              <a:gd name="connsiteX3" fmla="*/ 544854 w 544854"/>
              <a:gd name="connsiteY3" fmla="*/ 54485 h 555336"/>
              <a:gd name="connsiteX4" fmla="*/ 544854 w 544854"/>
              <a:gd name="connsiteY4" fmla="*/ 500851 h 555336"/>
              <a:gd name="connsiteX5" fmla="*/ 490369 w 544854"/>
              <a:gd name="connsiteY5" fmla="*/ 555336 h 555336"/>
              <a:gd name="connsiteX6" fmla="*/ 54485 w 544854"/>
              <a:gd name="connsiteY6" fmla="*/ 555336 h 555336"/>
              <a:gd name="connsiteX7" fmla="*/ 0 w 544854"/>
              <a:gd name="connsiteY7" fmla="*/ 500851 h 555336"/>
              <a:gd name="connsiteX8" fmla="*/ 0 w 544854"/>
              <a:gd name="connsiteY8" fmla="*/ 54485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54" h="555336">
                <a:moveTo>
                  <a:pt x="0" y="54485"/>
                </a:moveTo>
                <a:cubicBezTo>
                  <a:pt x="0" y="24394"/>
                  <a:pt x="24394" y="0"/>
                  <a:pt x="54485" y="0"/>
                </a:cubicBezTo>
                <a:lnTo>
                  <a:pt x="490369" y="0"/>
                </a:lnTo>
                <a:cubicBezTo>
                  <a:pt x="520460" y="0"/>
                  <a:pt x="544854" y="24394"/>
                  <a:pt x="544854" y="54485"/>
                </a:cubicBezTo>
                <a:lnTo>
                  <a:pt x="544854" y="500851"/>
                </a:lnTo>
                <a:cubicBezTo>
                  <a:pt x="544854" y="530942"/>
                  <a:pt x="520460" y="555336"/>
                  <a:pt x="490369" y="555336"/>
                </a:cubicBezTo>
                <a:lnTo>
                  <a:pt x="54485" y="555336"/>
                </a:lnTo>
                <a:cubicBezTo>
                  <a:pt x="24394" y="555336"/>
                  <a:pt x="0" y="530942"/>
                  <a:pt x="0" y="500851"/>
                </a:cubicBezTo>
                <a:lnTo>
                  <a:pt x="0" y="54485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298" tIns="69298" rIns="69298" bIns="6929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337" y="818208"/>
            <a:ext cx="6152412" cy="16222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ориентированного на формирование конкурентоспособной личности, отвечающей требованиям инновационного развития экономики, обладающей навыками проектирования собственной профессиональной карьеры и достижения современных стандартов качества жизни на основе общечеловеческих ценностей и активной гражданской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9" y="2903549"/>
            <a:ext cx="2567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00881"/>
              </p:ext>
            </p:extLst>
          </p:nvPr>
        </p:nvGraphicFramePr>
        <p:xfrm>
          <a:off x="147781" y="3356992"/>
          <a:ext cx="3488116" cy="327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84002" y="6492875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9087"/>
            <a:ext cx="2520280" cy="15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7779" y="0"/>
            <a:ext cx="7016509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муниципального образования «Майкопский район» «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73228" y="69850"/>
            <a:ext cx="12234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accent1"/>
                </a:solidFill>
                <a:latin typeface="+mn-lt"/>
              </a:rPr>
              <a:t>Бюджет</a:t>
            </a:r>
          </a:p>
          <a:p>
            <a:pPr algn="ctr"/>
            <a:r>
              <a:rPr lang="ru-RU" sz="1300" b="1" i="1" dirty="0" smtClean="0">
                <a:solidFill>
                  <a:schemeClr val="accent1"/>
                </a:solidFill>
                <a:latin typeface="+mn-lt"/>
              </a:rPr>
              <a:t>для граждан</a:t>
            </a:r>
            <a:endParaRPr lang="ru-RU" sz="1300" b="1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3617940" y="5554889"/>
            <a:ext cx="1946598" cy="432048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федерального проекта "Успех каждого ребенка"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5602639" y="5560175"/>
            <a:ext cx="690992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3 567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349903" y="5583641"/>
            <a:ext cx="639014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10 393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7084387" y="5584709"/>
            <a:ext cx="615416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86" y="-27372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олилиния 37"/>
          <p:cNvSpPr/>
          <p:nvPr/>
        </p:nvSpPr>
        <p:spPr>
          <a:xfrm>
            <a:off x="7704507" y="3178763"/>
            <a:ext cx="664039" cy="332880"/>
          </a:xfrm>
          <a:custGeom>
            <a:avLst/>
            <a:gdLst>
              <a:gd name="connsiteX0" fmla="*/ 0 w 561061"/>
              <a:gd name="connsiteY0" fmla="*/ 33288 h 332880"/>
              <a:gd name="connsiteX1" fmla="*/ 33288 w 561061"/>
              <a:gd name="connsiteY1" fmla="*/ 0 h 332880"/>
              <a:gd name="connsiteX2" fmla="*/ 527773 w 561061"/>
              <a:gd name="connsiteY2" fmla="*/ 0 h 332880"/>
              <a:gd name="connsiteX3" fmla="*/ 561061 w 561061"/>
              <a:gd name="connsiteY3" fmla="*/ 33288 h 332880"/>
              <a:gd name="connsiteX4" fmla="*/ 561061 w 561061"/>
              <a:gd name="connsiteY4" fmla="*/ 299592 h 332880"/>
              <a:gd name="connsiteX5" fmla="*/ 527773 w 561061"/>
              <a:gd name="connsiteY5" fmla="*/ 332880 h 332880"/>
              <a:gd name="connsiteX6" fmla="*/ 33288 w 561061"/>
              <a:gd name="connsiteY6" fmla="*/ 332880 h 332880"/>
              <a:gd name="connsiteX7" fmla="*/ 0 w 561061"/>
              <a:gd name="connsiteY7" fmla="*/ 299592 h 332880"/>
              <a:gd name="connsiteX8" fmla="*/ 0 w 561061"/>
              <a:gd name="connsiteY8" fmla="*/ 33288 h 33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061" h="332880">
                <a:moveTo>
                  <a:pt x="0" y="33288"/>
                </a:moveTo>
                <a:cubicBezTo>
                  <a:pt x="0" y="14904"/>
                  <a:pt x="14904" y="0"/>
                  <a:pt x="33288" y="0"/>
                </a:cubicBezTo>
                <a:lnTo>
                  <a:pt x="527773" y="0"/>
                </a:lnTo>
                <a:cubicBezTo>
                  <a:pt x="546157" y="0"/>
                  <a:pt x="561061" y="14904"/>
                  <a:pt x="561061" y="33288"/>
                </a:cubicBezTo>
                <a:lnTo>
                  <a:pt x="561061" y="299592"/>
                </a:lnTo>
                <a:cubicBezTo>
                  <a:pt x="561061" y="317976"/>
                  <a:pt x="546157" y="332880"/>
                  <a:pt x="527773" y="332880"/>
                </a:cubicBezTo>
                <a:lnTo>
                  <a:pt x="33288" y="332880"/>
                </a:lnTo>
                <a:cubicBezTo>
                  <a:pt x="14904" y="332880"/>
                  <a:pt x="0" y="317976"/>
                  <a:pt x="0" y="299592"/>
                </a:cubicBezTo>
                <a:lnTo>
                  <a:pt x="0" y="33288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090" tIns="63090" rIns="63090" bIns="63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7736287" y="3645476"/>
            <a:ext cx="641686" cy="384061"/>
          </a:xfrm>
          <a:custGeom>
            <a:avLst/>
            <a:gdLst>
              <a:gd name="connsiteX0" fmla="*/ 0 w 559965"/>
              <a:gd name="connsiteY0" fmla="*/ 55534 h 555336"/>
              <a:gd name="connsiteX1" fmla="*/ 55534 w 559965"/>
              <a:gd name="connsiteY1" fmla="*/ 0 h 555336"/>
              <a:gd name="connsiteX2" fmla="*/ 504431 w 559965"/>
              <a:gd name="connsiteY2" fmla="*/ 0 h 555336"/>
              <a:gd name="connsiteX3" fmla="*/ 559965 w 559965"/>
              <a:gd name="connsiteY3" fmla="*/ 55534 h 555336"/>
              <a:gd name="connsiteX4" fmla="*/ 559965 w 559965"/>
              <a:gd name="connsiteY4" fmla="*/ 499802 h 555336"/>
              <a:gd name="connsiteX5" fmla="*/ 504431 w 559965"/>
              <a:gd name="connsiteY5" fmla="*/ 555336 h 555336"/>
              <a:gd name="connsiteX6" fmla="*/ 55534 w 559965"/>
              <a:gd name="connsiteY6" fmla="*/ 555336 h 555336"/>
              <a:gd name="connsiteX7" fmla="*/ 0 w 559965"/>
              <a:gd name="connsiteY7" fmla="*/ 499802 h 555336"/>
              <a:gd name="connsiteX8" fmla="*/ 0 w 559965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965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4431" y="0"/>
                </a:lnTo>
                <a:cubicBezTo>
                  <a:pt x="535102" y="0"/>
                  <a:pt x="559965" y="24863"/>
                  <a:pt x="559965" y="55534"/>
                </a:cubicBezTo>
                <a:lnTo>
                  <a:pt x="559965" y="499802"/>
                </a:lnTo>
                <a:cubicBezTo>
                  <a:pt x="559965" y="530473"/>
                  <a:pt x="535102" y="555336"/>
                  <a:pt x="504431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204 772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7755631" y="4106277"/>
            <a:ext cx="622342" cy="401807"/>
          </a:xfrm>
          <a:custGeom>
            <a:avLst/>
            <a:gdLst>
              <a:gd name="connsiteX0" fmla="*/ 0 w 557781"/>
              <a:gd name="connsiteY0" fmla="*/ 55534 h 555336"/>
              <a:gd name="connsiteX1" fmla="*/ 55534 w 557781"/>
              <a:gd name="connsiteY1" fmla="*/ 0 h 555336"/>
              <a:gd name="connsiteX2" fmla="*/ 502247 w 557781"/>
              <a:gd name="connsiteY2" fmla="*/ 0 h 555336"/>
              <a:gd name="connsiteX3" fmla="*/ 557781 w 557781"/>
              <a:gd name="connsiteY3" fmla="*/ 55534 h 555336"/>
              <a:gd name="connsiteX4" fmla="*/ 557781 w 557781"/>
              <a:gd name="connsiteY4" fmla="*/ 499802 h 555336"/>
              <a:gd name="connsiteX5" fmla="*/ 502247 w 557781"/>
              <a:gd name="connsiteY5" fmla="*/ 555336 h 555336"/>
              <a:gd name="connsiteX6" fmla="*/ 55534 w 557781"/>
              <a:gd name="connsiteY6" fmla="*/ 555336 h 555336"/>
              <a:gd name="connsiteX7" fmla="*/ 0 w 557781"/>
              <a:gd name="connsiteY7" fmla="*/ 499802 h 555336"/>
              <a:gd name="connsiteX8" fmla="*/ 0 w 557781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81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2247" y="0"/>
                </a:lnTo>
                <a:cubicBezTo>
                  <a:pt x="532918" y="0"/>
                  <a:pt x="557781" y="24863"/>
                  <a:pt x="557781" y="55534"/>
                </a:cubicBezTo>
                <a:lnTo>
                  <a:pt x="557781" y="499802"/>
                </a:lnTo>
                <a:cubicBezTo>
                  <a:pt x="557781" y="530473"/>
                  <a:pt x="532918" y="555336"/>
                  <a:pt x="502247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529 259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7736286" y="4581574"/>
            <a:ext cx="622343" cy="332496"/>
          </a:xfrm>
          <a:custGeom>
            <a:avLst/>
            <a:gdLst>
              <a:gd name="connsiteX0" fmla="*/ 0 w 553439"/>
              <a:gd name="connsiteY0" fmla="*/ 55344 h 555336"/>
              <a:gd name="connsiteX1" fmla="*/ 55344 w 553439"/>
              <a:gd name="connsiteY1" fmla="*/ 0 h 555336"/>
              <a:gd name="connsiteX2" fmla="*/ 498095 w 553439"/>
              <a:gd name="connsiteY2" fmla="*/ 0 h 555336"/>
              <a:gd name="connsiteX3" fmla="*/ 553439 w 553439"/>
              <a:gd name="connsiteY3" fmla="*/ 55344 h 555336"/>
              <a:gd name="connsiteX4" fmla="*/ 553439 w 553439"/>
              <a:gd name="connsiteY4" fmla="*/ 499992 h 555336"/>
              <a:gd name="connsiteX5" fmla="*/ 498095 w 553439"/>
              <a:gd name="connsiteY5" fmla="*/ 555336 h 555336"/>
              <a:gd name="connsiteX6" fmla="*/ 55344 w 553439"/>
              <a:gd name="connsiteY6" fmla="*/ 555336 h 555336"/>
              <a:gd name="connsiteX7" fmla="*/ 0 w 553439"/>
              <a:gd name="connsiteY7" fmla="*/ 499992 h 555336"/>
              <a:gd name="connsiteX8" fmla="*/ 0 w 553439"/>
              <a:gd name="connsiteY8" fmla="*/ 5534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39" h="555336">
                <a:moveTo>
                  <a:pt x="0" y="55344"/>
                </a:moveTo>
                <a:cubicBezTo>
                  <a:pt x="0" y="24778"/>
                  <a:pt x="24778" y="0"/>
                  <a:pt x="55344" y="0"/>
                </a:cubicBezTo>
                <a:lnTo>
                  <a:pt x="498095" y="0"/>
                </a:lnTo>
                <a:cubicBezTo>
                  <a:pt x="528661" y="0"/>
                  <a:pt x="553439" y="24778"/>
                  <a:pt x="553439" y="55344"/>
                </a:cubicBezTo>
                <a:lnTo>
                  <a:pt x="553439" y="499992"/>
                </a:lnTo>
                <a:cubicBezTo>
                  <a:pt x="553439" y="530558"/>
                  <a:pt x="528661" y="555336"/>
                  <a:pt x="498095" y="555336"/>
                </a:cubicBezTo>
                <a:lnTo>
                  <a:pt x="55344" y="555336"/>
                </a:lnTo>
                <a:cubicBezTo>
                  <a:pt x="24778" y="555336"/>
                  <a:pt x="0" y="530558"/>
                  <a:pt x="0" y="499992"/>
                </a:cubicBezTo>
                <a:lnTo>
                  <a:pt x="0" y="5534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550" tIns="69550" rIns="69550" bIns="6955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51 224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7725374" y="5031495"/>
            <a:ext cx="643172" cy="459591"/>
          </a:xfrm>
          <a:custGeom>
            <a:avLst/>
            <a:gdLst>
              <a:gd name="connsiteX0" fmla="*/ 0 w 544854"/>
              <a:gd name="connsiteY0" fmla="*/ 54485 h 555336"/>
              <a:gd name="connsiteX1" fmla="*/ 54485 w 544854"/>
              <a:gd name="connsiteY1" fmla="*/ 0 h 555336"/>
              <a:gd name="connsiteX2" fmla="*/ 490369 w 544854"/>
              <a:gd name="connsiteY2" fmla="*/ 0 h 555336"/>
              <a:gd name="connsiteX3" fmla="*/ 544854 w 544854"/>
              <a:gd name="connsiteY3" fmla="*/ 54485 h 555336"/>
              <a:gd name="connsiteX4" fmla="*/ 544854 w 544854"/>
              <a:gd name="connsiteY4" fmla="*/ 500851 h 555336"/>
              <a:gd name="connsiteX5" fmla="*/ 490369 w 544854"/>
              <a:gd name="connsiteY5" fmla="*/ 555336 h 555336"/>
              <a:gd name="connsiteX6" fmla="*/ 54485 w 544854"/>
              <a:gd name="connsiteY6" fmla="*/ 555336 h 555336"/>
              <a:gd name="connsiteX7" fmla="*/ 0 w 544854"/>
              <a:gd name="connsiteY7" fmla="*/ 500851 h 555336"/>
              <a:gd name="connsiteX8" fmla="*/ 0 w 544854"/>
              <a:gd name="connsiteY8" fmla="*/ 54485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54" h="555336">
                <a:moveTo>
                  <a:pt x="0" y="54485"/>
                </a:moveTo>
                <a:cubicBezTo>
                  <a:pt x="0" y="24394"/>
                  <a:pt x="24394" y="0"/>
                  <a:pt x="54485" y="0"/>
                </a:cubicBezTo>
                <a:lnTo>
                  <a:pt x="490369" y="0"/>
                </a:lnTo>
                <a:cubicBezTo>
                  <a:pt x="520460" y="0"/>
                  <a:pt x="544854" y="24394"/>
                  <a:pt x="544854" y="54485"/>
                </a:cubicBezTo>
                <a:lnTo>
                  <a:pt x="544854" y="500851"/>
                </a:lnTo>
                <a:cubicBezTo>
                  <a:pt x="544854" y="530942"/>
                  <a:pt x="520460" y="555336"/>
                  <a:pt x="490369" y="555336"/>
                </a:cubicBezTo>
                <a:lnTo>
                  <a:pt x="54485" y="555336"/>
                </a:lnTo>
                <a:cubicBezTo>
                  <a:pt x="24394" y="555336"/>
                  <a:pt x="0" y="530942"/>
                  <a:pt x="0" y="500851"/>
                </a:cubicBezTo>
                <a:lnTo>
                  <a:pt x="0" y="54485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298" tIns="69298" rIns="69298" bIns="6929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7759742" y="5583641"/>
            <a:ext cx="608805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3628852" y="6062637"/>
            <a:ext cx="1946598" cy="432048"/>
          </a:xfrm>
          <a:custGeom>
            <a:avLst/>
            <a:gdLst>
              <a:gd name="connsiteX0" fmla="*/ 0 w 1429934"/>
              <a:gd name="connsiteY0" fmla="*/ 55534 h 555336"/>
              <a:gd name="connsiteX1" fmla="*/ 55534 w 1429934"/>
              <a:gd name="connsiteY1" fmla="*/ 0 h 555336"/>
              <a:gd name="connsiteX2" fmla="*/ 1374400 w 1429934"/>
              <a:gd name="connsiteY2" fmla="*/ 0 h 555336"/>
              <a:gd name="connsiteX3" fmla="*/ 1429934 w 1429934"/>
              <a:gd name="connsiteY3" fmla="*/ 55534 h 555336"/>
              <a:gd name="connsiteX4" fmla="*/ 1429934 w 1429934"/>
              <a:gd name="connsiteY4" fmla="*/ 499802 h 555336"/>
              <a:gd name="connsiteX5" fmla="*/ 1374400 w 1429934"/>
              <a:gd name="connsiteY5" fmla="*/ 555336 h 555336"/>
              <a:gd name="connsiteX6" fmla="*/ 55534 w 1429934"/>
              <a:gd name="connsiteY6" fmla="*/ 555336 h 555336"/>
              <a:gd name="connsiteX7" fmla="*/ 0 w 1429934"/>
              <a:gd name="connsiteY7" fmla="*/ 499802 h 555336"/>
              <a:gd name="connsiteX8" fmla="*/ 0 w 1429934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34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1374400" y="0"/>
                </a:lnTo>
                <a:cubicBezTo>
                  <a:pt x="1405071" y="0"/>
                  <a:pt x="1429934" y="24863"/>
                  <a:pt x="1429934" y="55534"/>
                </a:cubicBezTo>
                <a:lnTo>
                  <a:pt x="1429934" y="499802"/>
                </a:lnTo>
                <a:cubicBezTo>
                  <a:pt x="1429934" y="530473"/>
                  <a:pt x="1405071" y="555336"/>
                  <a:pt x="1374400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1985" tIns="61985" rIns="61985" bIns="6198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 Развитие кадрового потенциала "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5613551" y="6067923"/>
            <a:ext cx="690992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7 175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6360815" y="6061569"/>
            <a:ext cx="639014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8 308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7095299" y="6062637"/>
            <a:ext cx="615416" cy="407503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8 542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7770654" y="6061569"/>
            <a:ext cx="608805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8 784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3593167" y="3186302"/>
            <a:ext cx="1950089" cy="325341"/>
          </a:xfrm>
          <a:custGeom>
            <a:avLst/>
            <a:gdLst>
              <a:gd name="connsiteX0" fmla="*/ 0 w 2518794"/>
              <a:gd name="connsiteY0" fmla="*/ 28684 h 286843"/>
              <a:gd name="connsiteX1" fmla="*/ 28684 w 2518794"/>
              <a:gd name="connsiteY1" fmla="*/ 0 h 286843"/>
              <a:gd name="connsiteX2" fmla="*/ 2490110 w 2518794"/>
              <a:gd name="connsiteY2" fmla="*/ 0 h 286843"/>
              <a:gd name="connsiteX3" fmla="*/ 2518794 w 2518794"/>
              <a:gd name="connsiteY3" fmla="*/ 28684 h 286843"/>
              <a:gd name="connsiteX4" fmla="*/ 2518794 w 2518794"/>
              <a:gd name="connsiteY4" fmla="*/ 258159 h 286843"/>
              <a:gd name="connsiteX5" fmla="*/ 2490110 w 2518794"/>
              <a:gd name="connsiteY5" fmla="*/ 286843 h 286843"/>
              <a:gd name="connsiteX6" fmla="*/ 28684 w 2518794"/>
              <a:gd name="connsiteY6" fmla="*/ 286843 h 286843"/>
              <a:gd name="connsiteX7" fmla="*/ 0 w 2518794"/>
              <a:gd name="connsiteY7" fmla="*/ 258159 h 286843"/>
              <a:gd name="connsiteX8" fmla="*/ 0 w 2518794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2490110" y="0"/>
                </a:lnTo>
                <a:cubicBezTo>
                  <a:pt x="2505952" y="0"/>
                  <a:pt x="2518794" y="12842"/>
                  <a:pt x="2518794" y="28684"/>
                </a:cubicBezTo>
                <a:lnTo>
                  <a:pt x="2518794" y="258159"/>
                </a:lnTo>
                <a:cubicBezTo>
                  <a:pt x="2518794" y="274001"/>
                  <a:pt x="2505952" y="286843"/>
                  <a:pt x="2490110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8397259" y="3186302"/>
            <a:ext cx="664039" cy="332880"/>
          </a:xfrm>
          <a:custGeom>
            <a:avLst/>
            <a:gdLst>
              <a:gd name="connsiteX0" fmla="*/ 0 w 561061"/>
              <a:gd name="connsiteY0" fmla="*/ 33288 h 332880"/>
              <a:gd name="connsiteX1" fmla="*/ 33288 w 561061"/>
              <a:gd name="connsiteY1" fmla="*/ 0 h 332880"/>
              <a:gd name="connsiteX2" fmla="*/ 527773 w 561061"/>
              <a:gd name="connsiteY2" fmla="*/ 0 h 332880"/>
              <a:gd name="connsiteX3" fmla="*/ 561061 w 561061"/>
              <a:gd name="connsiteY3" fmla="*/ 33288 h 332880"/>
              <a:gd name="connsiteX4" fmla="*/ 561061 w 561061"/>
              <a:gd name="connsiteY4" fmla="*/ 299592 h 332880"/>
              <a:gd name="connsiteX5" fmla="*/ 527773 w 561061"/>
              <a:gd name="connsiteY5" fmla="*/ 332880 h 332880"/>
              <a:gd name="connsiteX6" fmla="*/ 33288 w 561061"/>
              <a:gd name="connsiteY6" fmla="*/ 332880 h 332880"/>
              <a:gd name="connsiteX7" fmla="*/ 0 w 561061"/>
              <a:gd name="connsiteY7" fmla="*/ 299592 h 332880"/>
              <a:gd name="connsiteX8" fmla="*/ 0 w 561061"/>
              <a:gd name="connsiteY8" fmla="*/ 33288 h 33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061" h="332880">
                <a:moveTo>
                  <a:pt x="0" y="33288"/>
                </a:moveTo>
                <a:cubicBezTo>
                  <a:pt x="0" y="14904"/>
                  <a:pt x="14904" y="0"/>
                  <a:pt x="33288" y="0"/>
                </a:cubicBezTo>
                <a:lnTo>
                  <a:pt x="527773" y="0"/>
                </a:lnTo>
                <a:cubicBezTo>
                  <a:pt x="546157" y="0"/>
                  <a:pt x="561061" y="14904"/>
                  <a:pt x="561061" y="33288"/>
                </a:cubicBezTo>
                <a:lnTo>
                  <a:pt x="561061" y="299592"/>
                </a:lnTo>
                <a:cubicBezTo>
                  <a:pt x="561061" y="317976"/>
                  <a:pt x="546157" y="332880"/>
                  <a:pt x="527773" y="332880"/>
                </a:cubicBezTo>
                <a:lnTo>
                  <a:pt x="33288" y="332880"/>
                </a:lnTo>
                <a:cubicBezTo>
                  <a:pt x="14904" y="332880"/>
                  <a:pt x="0" y="317976"/>
                  <a:pt x="0" y="299592"/>
                </a:cubicBezTo>
                <a:lnTo>
                  <a:pt x="0" y="33288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3090" tIns="63090" rIns="63090" bIns="630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429039" y="3653015"/>
            <a:ext cx="641686" cy="384061"/>
          </a:xfrm>
          <a:custGeom>
            <a:avLst/>
            <a:gdLst>
              <a:gd name="connsiteX0" fmla="*/ 0 w 559965"/>
              <a:gd name="connsiteY0" fmla="*/ 55534 h 555336"/>
              <a:gd name="connsiteX1" fmla="*/ 55534 w 559965"/>
              <a:gd name="connsiteY1" fmla="*/ 0 h 555336"/>
              <a:gd name="connsiteX2" fmla="*/ 504431 w 559965"/>
              <a:gd name="connsiteY2" fmla="*/ 0 h 555336"/>
              <a:gd name="connsiteX3" fmla="*/ 559965 w 559965"/>
              <a:gd name="connsiteY3" fmla="*/ 55534 h 555336"/>
              <a:gd name="connsiteX4" fmla="*/ 559965 w 559965"/>
              <a:gd name="connsiteY4" fmla="*/ 499802 h 555336"/>
              <a:gd name="connsiteX5" fmla="*/ 504431 w 559965"/>
              <a:gd name="connsiteY5" fmla="*/ 555336 h 555336"/>
              <a:gd name="connsiteX6" fmla="*/ 55534 w 559965"/>
              <a:gd name="connsiteY6" fmla="*/ 555336 h 555336"/>
              <a:gd name="connsiteX7" fmla="*/ 0 w 559965"/>
              <a:gd name="connsiteY7" fmla="*/ 499802 h 555336"/>
              <a:gd name="connsiteX8" fmla="*/ 0 w 559965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965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4431" y="0"/>
                </a:lnTo>
                <a:cubicBezTo>
                  <a:pt x="535102" y="0"/>
                  <a:pt x="559965" y="24863"/>
                  <a:pt x="559965" y="55534"/>
                </a:cubicBezTo>
                <a:lnTo>
                  <a:pt x="559965" y="499802"/>
                </a:lnTo>
                <a:cubicBezTo>
                  <a:pt x="559965" y="530473"/>
                  <a:pt x="535102" y="555336"/>
                  <a:pt x="504431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212 597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8448383" y="4113816"/>
            <a:ext cx="622342" cy="401807"/>
          </a:xfrm>
          <a:custGeom>
            <a:avLst/>
            <a:gdLst>
              <a:gd name="connsiteX0" fmla="*/ 0 w 557781"/>
              <a:gd name="connsiteY0" fmla="*/ 55534 h 555336"/>
              <a:gd name="connsiteX1" fmla="*/ 55534 w 557781"/>
              <a:gd name="connsiteY1" fmla="*/ 0 h 555336"/>
              <a:gd name="connsiteX2" fmla="*/ 502247 w 557781"/>
              <a:gd name="connsiteY2" fmla="*/ 0 h 555336"/>
              <a:gd name="connsiteX3" fmla="*/ 557781 w 557781"/>
              <a:gd name="connsiteY3" fmla="*/ 55534 h 555336"/>
              <a:gd name="connsiteX4" fmla="*/ 557781 w 557781"/>
              <a:gd name="connsiteY4" fmla="*/ 499802 h 555336"/>
              <a:gd name="connsiteX5" fmla="*/ 502247 w 557781"/>
              <a:gd name="connsiteY5" fmla="*/ 555336 h 555336"/>
              <a:gd name="connsiteX6" fmla="*/ 55534 w 557781"/>
              <a:gd name="connsiteY6" fmla="*/ 555336 h 555336"/>
              <a:gd name="connsiteX7" fmla="*/ 0 w 557781"/>
              <a:gd name="connsiteY7" fmla="*/ 499802 h 555336"/>
              <a:gd name="connsiteX8" fmla="*/ 0 w 557781"/>
              <a:gd name="connsiteY8" fmla="*/ 5553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781" h="555336">
                <a:moveTo>
                  <a:pt x="0" y="55534"/>
                </a:moveTo>
                <a:cubicBezTo>
                  <a:pt x="0" y="24863"/>
                  <a:pt x="24863" y="0"/>
                  <a:pt x="55534" y="0"/>
                </a:cubicBezTo>
                <a:lnTo>
                  <a:pt x="502247" y="0"/>
                </a:lnTo>
                <a:cubicBezTo>
                  <a:pt x="532918" y="0"/>
                  <a:pt x="557781" y="24863"/>
                  <a:pt x="557781" y="55534"/>
                </a:cubicBezTo>
                <a:lnTo>
                  <a:pt x="557781" y="499802"/>
                </a:lnTo>
                <a:cubicBezTo>
                  <a:pt x="557781" y="530473"/>
                  <a:pt x="532918" y="555336"/>
                  <a:pt x="502247" y="555336"/>
                </a:cubicBezTo>
                <a:lnTo>
                  <a:pt x="55534" y="555336"/>
                </a:lnTo>
                <a:cubicBezTo>
                  <a:pt x="24863" y="555336"/>
                  <a:pt x="0" y="530473"/>
                  <a:pt x="0" y="499802"/>
                </a:cubicBezTo>
                <a:lnTo>
                  <a:pt x="0" y="5553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605" tIns="69605" rIns="69605" bIns="696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525 721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8429038" y="4589113"/>
            <a:ext cx="622343" cy="332496"/>
          </a:xfrm>
          <a:custGeom>
            <a:avLst/>
            <a:gdLst>
              <a:gd name="connsiteX0" fmla="*/ 0 w 553439"/>
              <a:gd name="connsiteY0" fmla="*/ 55344 h 555336"/>
              <a:gd name="connsiteX1" fmla="*/ 55344 w 553439"/>
              <a:gd name="connsiteY1" fmla="*/ 0 h 555336"/>
              <a:gd name="connsiteX2" fmla="*/ 498095 w 553439"/>
              <a:gd name="connsiteY2" fmla="*/ 0 h 555336"/>
              <a:gd name="connsiteX3" fmla="*/ 553439 w 553439"/>
              <a:gd name="connsiteY3" fmla="*/ 55344 h 555336"/>
              <a:gd name="connsiteX4" fmla="*/ 553439 w 553439"/>
              <a:gd name="connsiteY4" fmla="*/ 499992 h 555336"/>
              <a:gd name="connsiteX5" fmla="*/ 498095 w 553439"/>
              <a:gd name="connsiteY5" fmla="*/ 555336 h 555336"/>
              <a:gd name="connsiteX6" fmla="*/ 55344 w 553439"/>
              <a:gd name="connsiteY6" fmla="*/ 555336 h 555336"/>
              <a:gd name="connsiteX7" fmla="*/ 0 w 553439"/>
              <a:gd name="connsiteY7" fmla="*/ 499992 h 555336"/>
              <a:gd name="connsiteX8" fmla="*/ 0 w 553439"/>
              <a:gd name="connsiteY8" fmla="*/ 55344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439" h="555336">
                <a:moveTo>
                  <a:pt x="0" y="55344"/>
                </a:moveTo>
                <a:cubicBezTo>
                  <a:pt x="0" y="24778"/>
                  <a:pt x="24778" y="0"/>
                  <a:pt x="55344" y="0"/>
                </a:cubicBezTo>
                <a:lnTo>
                  <a:pt x="498095" y="0"/>
                </a:lnTo>
                <a:cubicBezTo>
                  <a:pt x="528661" y="0"/>
                  <a:pt x="553439" y="24778"/>
                  <a:pt x="553439" y="55344"/>
                </a:cubicBezTo>
                <a:lnTo>
                  <a:pt x="553439" y="499992"/>
                </a:lnTo>
                <a:cubicBezTo>
                  <a:pt x="553439" y="530558"/>
                  <a:pt x="528661" y="555336"/>
                  <a:pt x="498095" y="555336"/>
                </a:cubicBezTo>
                <a:lnTo>
                  <a:pt x="55344" y="555336"/>
                </a:lnTo>
                <a:cubicBezTo>
                  <a:pt x="24778" y="555336"/>
                  <a:pt x="0" y="530558"/>
                  <a:pt x="0" y="499992"/>
                </a:cubicBezTo>
                <a:lnTo>
                  <a:pt x="0" y="5534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550" tIns="69550" rIns="69550" bIns="6955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53 865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8418126" y="5039034"/>
            <a:ext cx="643172" cy="459591"/>
          </a:xfrm>
          <a:custGeom>
            <a:avLst/>
            <a:gdLst>
              <a:gd name="connsiteX0" fmla="*/ 0 w 544854"/>
              <a:gd name="connsiteY0" fmla="*/ 54485 h 555336"/>
              <a:gd name="connsiteX1" fmla="*/ 54485 w 544854"/>
              <a:gd name="connsiteY1" fmla="*/ 0 h 555336"/>
              <a:gd name="connsiteX2" fmla="*/ 490369 w 544854"/>
              <a:gd name="connsiteY2" fmla="*/ 0 h 555336"/>
              <a:gd name="connsiteX3" fmla="*/ 544854 w 544854"/>
              <a:gd name="connsiteY3" fmla="*/ 54485 h 555336"/>
              <a:gd name="connsiteX4" fmla="*/ 544854 w 544854"/>
              <a:gd name="connsiteY4" fmla="*/ 500851 h 555336"/>
              <a:gd name="connsiteX5" fmla="*/ 490369 w 544854"/>
              <a:gd name="connsiteY5" fmla="*/ 555336 h 555336"/>
              <a:gd name="connsiteX6" fmla="*/ 54485 w 544854"/>
              <a:gd name="connsiteY6" fmla="*/ 555336 h 555336"/>
              <a:gd name="connsiteX7" fmla="*/ 0 w 544854"/>
              <a:gd name="connsiteY7" fmla="*/ 500851 h 555336"/>
              <a:gd name="connsiteX8" fmla="*/ 0 w 544854"/>
              <a:gd name="connsiteY8" fmla="*/ 54485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854" h="555336">
                <a:moveTo>
                  <a:pt x="0" y="54485"/>
                </a:moveTo>
                <a:cubicBezTo>
                  <a:pt x="0" y="24394"/>
                  <a:pt x="24394" y="0"/>
                  <a:pt x="54485" y="0"/>
                </a:cubicBezTo>
                <a:lnTo>
                  <a:pt x="490369" y="0"/>
                </a:lnTo>
                <a:cubicBezTo>
                  <a:pt x="520460" y="0"/>
                  <a:pt x="544854" y="24394"/>
                  <a:pt x="544854" y="54485"/>
                </a:cubicBezTo>
                <a:lnTo>
                  <a:pt x="544854" y="500851"/>
                </a:lnTo>
                <a:cubicBezTo>
                  <a:pt x="544854" y="530942"/>
                  <a:pt x="520460" y="555336"/>
                  <a:pt x="490369" y="555336"/>
                </a:cubicBezTo>
                <a:lnTo>
                  <a:pt x="54485" y="555336"/>
                </a:lnTo>
                <a:cubicBezTo>
                  <a:pt x="24394" y="555336"/>
                  <a:pt x="0" y="530942"/>
                  <a:pt x="0" y="500851"/>
                </a:cubicBezTo>
                <a:lnTo>
                  <a:pt x="0" y="54485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9298" tIns="69298" rIns="69298" bIns="6929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8452494" y="5591180"/>
            <a:ext cx="608805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8463406" y="6069108"/>
            <a:ext cx="608805" cy="408571"/>
          </a:xfrm>
          <a:custGeom>
            <a:avLst/>
            <a:gdLst>
              <a:gd name="connsiteX0" fmla="*/ 0 w 544425"/>
              <a:gd name="connsiteY0" fmla="*/ 54443 h 555336"/>
              <a:gd name="connsiteX1" fmla="*/ 54443 w 544425"/>
              <a:gd name="connsiteY1" fmla="*/ 0 h 555336"/>
              <a:gd name="connsiteX2" fmla="*/ 489983 w 544425"/>
              <a:gd name="connsiteY2" fmla="*/ 0 h 555336"/>
              <a:gd name="connsiteX3" fmla="*/ 544426 w 544425"/>
              <a:gd name="connsiteY3" fmla="*/ 54443 h 555336"/>
              <a:gd name="connsiteX4" fmla="*/ 544425 w 544425"/>
              <a:gd name="connsiteY4" fmla="*/ 500894 h 555336"/>
              <a:gd name="connsiteX5" fmla="*/ 489982 w 544425"/>
              <a:gd name="connsiteY5" fmla="*/ 555337 h 555336"/>
              <a:gd name="connsiteX6" fmla="*/ 54443 w 544425"/>
              <a:gd name="connsiteY6" fmla="*/ 555336 h 555336"/>
              <a:gd name="connsiteX7" fmla="*/ 0 w 544425"/>
              <a:gd name="connsiteY7" fmla="*/ 500893 h 555336"/>
              <a:gd name="connsiteX8" fmla="*/ 0 w 544425"/>
              <a:gd name="connsiteY8" fmla="*/ 54443 h 5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425" h="555336">
                <a:moveTo>
                  <a:pt x="0" y="54443"/>
                </a:moveTo>
                <a:cubicBezTo>
                  <a:pt x="0" y="24375"/>
                  <a:pt x="24375" y="0"/>
                  <a:pt x="54443" y="0"/>
                </a:cubicBezTo>
                <a:lnTo>
                  <a:pt x="489983" y="0"/>
                </a:lnTo>
                <a:cubicBezTo>
                  <a:pt x="520051" y="0"/>
                  <a:pt x="544426" y="24375"/>
                  <a:pt x="544426" y="54443"/>
                </a:cubicBezTo>
                <a:cubicBezTo>
                  <a:pt x="544426" y="203260"/>
                  <a:pt x="544425" y="352077"/>
                  <a:pt x="544425" y="500894"/>
                </a:cubicBezTo>
                <a:cubicBezTo>
                  <a:pt x="544425" y="530962"/>
                  <a:pt x="520050" y="555337"/>
                  <a:pt x="489982" y="555337"/>
                </a:cubicBezTo>
                <a:lnTo>
                  <a:pt x="54443" y="555336"/>
                </a:lnTo>
                <a:cubicBezTo>
                  <a:pt x="24375" y="555336"/>
                  <a:pt x="0" y="530961"/>
                  <a:pt x="0" y="500893"/>
                </a:cubicBezTo>
                <a:lnTo>
                  <a:pt x="0" y="54443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5476" tIns="65476" rIns="65476" bIns="6547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8 784</a:t>
            </a:r>
            <a:endParaRPr lang="ru-RU" sz="11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5139255" y="1342189"/>
            <a:ext cx="3903032" cy="578824"/>
          </a:xfrm>
          <a:custGeom>
            <a:avLst/>
            <a:gdLst>
              <a:gd name="connsiteX0" fmla="*/ 0 w 3903032"/>
              <a:gd name="connsiteY0" fmla="*/ 57882 h 578824"/>
              <a:gd name="connsiteX1" fmla="*/ 57882 w 3903032"/>
              <a:gd name="connsiteY1" fmla="*/ 0 h 578824"/>
              <a:gd name="connsiteX2" fmla="*/ 3845150 w 3903032"/>
              <a:gd name="connsiteY2" fmla="*/ 0 h 578824"/>
              <a:gd name="connsiteX3" fmla="*/ 3903032 w 3903032"/>
              <a:gd name="connsiteY3" fmla="*/ 57882 h 578824"/>
              <a:gd name="connsiteX4" fmla="*/ 3903032 w 3903032"/>
              <a:gd name="connsiteY4" fmla="*/ 520942 h 578824"/>
              <a:gd name="connsiteX5" fmla="*/ 3845150 w 3903032"/>
              <a:gd name="connsiteY5" fmla="*/ 578824 h 578824"/>
              <a:gd name="connsiteX6" fmla="*/ 57882 w 3903032"/>
              <a:gd name="connsiteY6" fmla="*/ 578824 h 578824"/>
              <a:gd name="connsiteX7" fmla="*/ 0 w 3903032"/>
              <a:gd name="connsiteY7" fmla="*/ 520942 h 578824"/>
              <a:gd name="connsiteX8" fmla="*/ 0 w 390303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03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3845150" y="0"/>
                </a:lnTo>
                <a:cubicBezTo>
                  <a:pt x="3877117" y="0"/>
                  <a:pt x="3903032" y="25915"/>
                  <a:pt x="3903032" y="57882"/>
                </a:cubicBezTo>
                <a:lnTo>
                  <a:pt x="3903032" y="520942"/>
                </a:lnTo>
                <a:cubicBezTo>
                  <a:pt x="3903032" y="552909"/>
                  <a:pt x="3877117" y="578824"/>
                  <a:pt x="384515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151972" y="2187059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183656" y="2953535"/>
            <a:ext cx="731452" cy="566283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184534" y="3617880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196066" y="4336663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5183656" y="508412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5196066" y="569893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944867" y="2187059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976551" y="2953535"/>
            <a:ext cx="731452" cy="566283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5977429" y="3617880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988961" y="4336663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5976551" y="508412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5988961" y="569893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6737762" y="2187059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6769446" y="2953535"/>
            <a:ext cx="731452" cy="566283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6770324" y="3617880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6781856" y="4336663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6769446" y="508412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6781856" y="569893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73" tIns="62673" rIns="62673" bIns="6267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7530657" y="2187059"/>
            <a:ext cx="731452" cy="543401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7562341" y="2953535"/>
            <a:ext cx="731452" cy="566283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7563219" y="3617880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7574751" y="4336663"/>
            <a:ext cx="71904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7555135" y="5070196"/>
            <a:ext cx="731452" cy="569766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7574751" y="5698934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73" tIns="62673" rIns="62673" bIns="6267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5485" y="2971818"/>
            <a:ext cx="4890689" cy="6258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1-6 лет, стоящих на учете для определения в организации дошкольного образования, в общей численности детей в возрасте 1-6 лет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5486" y="3629291"/>
            <a:ext cx="4906038" cy="654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обучавшихся по программам среднего общего образования, не получивших аттестат о среднем общем образовании, к общей численности выпускников, обучавшихся по программам среднего общего образования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5486" y="4332222"/>
            <a:ext cx="4894385" cy="6402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от 5 до 18 лет, охваченных дополнительным образованием, организованным с использованием систем персонифицированного финансирования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5486" y="5053138"/>
            <a:ext cx="4910090" cy="543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и молодежи, вовлеченных в добровольческую деятельность, к общей численности детей и молодежи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603" y="1379573"/>
            <a:ext cx="2592288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22289" y="6402958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486" y="5628386"/>
            <a:ext cx="4906039" cy="6585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педагогических работников,  вовлеченных в национальную систему профессионального роста, к общей численности педагогических работников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9728" y="224513"/>
            <a:ext cx="6457957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 «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user2\Pictures\Бюджет\illu-cc0-computer-laptop-sch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2135510" cy="18397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37" y="17115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олилиния 46"/>
          <p:cNvSpPr/>
          <p:nvPr/>
        </p:nvSpPr>
        <p:spPr>
          <a:xfrm>
            <a:off x="8323552" y="2184934"/>
            <a:ext cx="731452" cy="545525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8355236" y="2933298"/>
            <a:ext cx="731452" cy="566283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8356114" y="3597643"/>
            <a:ext cx="731452" cy="57882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8367646" y="4332222"/>
            <a:ext cx="719042" cy="563028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8323552" y="5070195"/>
            <a:ext cx="731452" cy="564499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3" tIns="58863" rIns="58863" bIns="5886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8367646" y="5707413"/>
            <a:ext cx="687358" cy="579514"/>
          </a:xfrm>
          <a:custGeom>
            <a:avLst/>
            <a:gdLst>
              <a:gd name="connsiteX0" fmla="*/ 0 w 731452"/>
              <a:gd name="connsiteY0" fmla="*/ 57882 h 578824"/>
              <a:gd name="connsiteX1" fmla="*/ 57882 w 731452"/>
              <a:gd name="connsiteY1" fmla="*/ 0 h 578824"/>
              <a:gd name="connsiteX2" fmla="*/ 673570 w 731452"/>
              <a:gd name="connsiteY2" fmla="*/ 0 h 578824"/>
              <a:gd name="connsiteX3" fmla="*/ 731452 w 731452"/>
              <a:gd name="connsiteY3" fmla="*/ 57882 h 578824"/>
              <a:gd name="connsiteX4" fmla="*/ 731452 w 731452"/>
              <a:gd name="connsiteY4" fmla="*/ 520942 h 578824"/>
              <a:gd name="connsiteX5" fmla="*/ 673570 w 731452"/>
              <a:gd name="connsiteY5" fmla="*/ 578824 h 578824"/>
              <a:gd name="connsiteX6" fmla="*/ 57882 w 731452"/>
              <a:gd name="connsiteY6" fmla="*/ 578824 h 578824"/>
              <a:gd name="connsiteX7" fmla="*/ 0 w 731452"/>
              <a:gd name="connsiteY7" fmla="*/ 520942 h 578824"/>
              <a:gd name="connsiteX8" fmla="*/ 0 w 731452"/>
              <a:gd name="connsiteY8" fmla="*/ 57882 h 5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578824">
                <a:moveTo>
                  <a:pt x="0" y="57882"/>
                </a:moveTo>
                <a:cubicBezTo>
                  <a:pt x="0" y="25915"/>
                  <a:pt x="25915" y="0"/>
                  <a:pt x="57882" y="0"/>
                </a:cubicBezTo>
                <a:lnTo>
                  <a:pt x="673570" y="0"/>
                </a:lnTo>
                <a:cubicBezTo>
                  <a:pt x="705537" y="0"/>
                  <a:pt x="731452" y="25915"/>
                  <a:pt x="731452" y="57882"/>
                </a:cubicBezTo>
                <a:lnTo>
                  <a:pt x="731452" y="520942"/>
                </a:lnTo>
                <a:cubicBezTo>
                  <a:pt x="731452" y="552909"/>
                  <a:pt x="705537" y="578824"/>
                  <a:pt x="673570" y="578824"/>
                </a:cubicBezTo>
                <a:lnTo>
                  <a:pt x="57882" y="578824"/>
                </a:lnTo>
                <a:cubicBezTo>
                  <a:pt x="25915" y="578824"/>
                  <a:pt x="0" y="552909"/>
                  <a:pt x="0" y="520942"/>
                </a:cubicBezTo>
                <a:lnTo>
                  <a:pt x="0" y="57882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73" tIns="62673" rIns="62673" bIns="6267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43765" y="6428384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360" y="707121"/>
            <a:ext cx="6941920" cy="13132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благоприятных условий для деятельности социально ориентированных некоммерческих организаций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качества жизни отдельных категорий граждан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28157"/>
              </p:ext>
            </p:extLst>
          </p:nvPr>
        </p:nvGraphicFramePr>
        <p:xfrm>
          <a:off x="150360" y="2399547"/>
          <a:ext cx="3269512" cy="381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360" y="209177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pfrf.ru/files/branches/rostov/invalidd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478" y="1133193"/>
            <a:ext cx="2423499" cy="111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лилиния 3"/>
          <p:cNvSpPr/>
          <p:nvPr/>
        </p:nvSpPr>
        <p:spPr>
          <a:xfrm>
            <a:off x="3286418" y="2269147"/>
            <a:ext cx="5669986" cy="258474"/>
          </a:xfrm>
          <a:custGeom>
            <a:avLst/>
            <a:gdLst>
              <a:gd name="connsiteX0" fmla="*/ 0 w 4681654"/>
              <a:gd name="connsiteY0" fmla="*/ 25162 h 251615"/>
              <a:gd name="connsiteX1" fmla="*/ 25162 w 4681654"/>
              <a:gd name="connsiteY1" fmla="*/ 0 h 251615"/>
              <a:gd name="connsiteX2" fmla="*/ 4656493 w 4681654"/>
              <a:gd name="connsiteY2" fmla="*/ 0 h 251615"/>
              <a:gd name="connsiteX3" fmla="*/ 4681655 w 4681654"/>
              <a:gd name="connsiteY3" fmla="*/ 25162 h 251615"/>
              <a:gd name="connsiteX4" fmla="*/ 4681654 w 4681654"/>
              <a:gd name="connsiteY4" fmla="*/ 226454 h 251615"/>
              <a:gd name="connsiteX5" fmla="*/ 4656492 w 4681654"/>
              <a:gd name="connsiteY5" fmla="*/ 251616 h 251615"/>
              <a:gd name="connsiteX6" fmla="*/ 25162 w 4681654"/>
              <a:gd name="connsiteY6" fmla="*/ 251615 h 251615"/>
              <a:gd name="connsiteX7" fmla="*/ 0 w 4681654"/>
              <a:gd name="connsiteY7" fmla="*/ 226453 h 251615"/>
              <a:gd name="connsiteX8" fmla="*/ 0 w 4681654"/>
              <a:gd name="connsiteY8" fmla="*/ 25162 h 2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1654" h="251615">
                <a:moveTo>
                  <a:pt x="0" y="25162"/>
                </a:moveTo>
                <a:cubicBezTo>
                  <a:pt x="0" y="11265"/>
                  <a:pt x="11265" y="0"/>
                  <a:pt x="25162" y="0"/>
                </a:cubicBezTo>
                <a:lnTo>
                  <a:pt x="4656493" y="0"/>
                </a:lnTo>
                <a:cubicBezTo>
                  <a:pt x="4670390" y="0"/>
                  <a:pt x="4681655" y="11265"/>
                  <a:pt x="4681655" y="25162"/>
                </a:cubicBezTo>
                <a:cubicBezTo>
                  <a:pt x="4681655" y="92259"/>
                  <a:pt x="4681654" y="159357"/>
                  <a:pt x="4681654" y="226454"/>
                </a:cubicBezTo>
                <a:cubicBezTo>
                  <a:pt x="4681654" y="240351"/>
                  <a:pt x="4670389" y="251616"/>
                  <a:pt x="4656492" y="251616"/>
                </a:cubicBezTo>
                <a:lnTo>
                  <a:pt x="25162" y="251615"/>
                </a:lnTo>
                <a:cubicBezTo>
                  <a:pt x="11265" y="251615"/>
                  <a:pt x="0" y="240350"/>
                  <a:pt x="0" y="226453"/>
                </a:cubicBezTo>
                <a:lnTo>
                  <a:pt x="0" y="2516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00" tIns="56900" rIns="56900" bIns="5690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 тыс. руб.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286417" y="2560048"/>
            <a:ext cx="2231329" cy="279239"/>
          </a:xfrm>
          <a:custGeom>
            <a:avLst/>
            <a:gdLst>
              <a:gd name="connsiteX0" fmla="*/ 0 w 2518794"/>
              <a:gd name="connsiteY0" fmla="*/ 28684 h 286843"/>
              <a:gd name="connsiteX1" fmla="*/ 28684 w 2518794"/>
              <a:gd name="connsiteY1" fmla="*/ 0 h 286843"/>
              <a:gd name="connsiteX2" fmla="*/ 2490110 w 2518794"/>
              <a:gd name="connsiteY2" fmla="*/ 0 h 286843"/>
              <a:gd name="connsiteX3" fmla="*/ 2518794 w 2518794"/>
              <a:gd name="connsiteY3" fmla="*/ 28684 h 286843"/>
              <a:gd name="connsiteX4" fmla="*/ 2518794 w 2518794"/>
              <a:gd name="connsiteY4" fmla="*/ 258159 h 286843"/>
              <a:gd name="connsiteX5" fmla="*/ 2490110 w 2518794"/>
              <a:gd name="connsiteY5" fmla="*/ 286843 h 286843"/>
              <a:gd name="connsiteX6" fmla="*/ 28684 w 2518794"/>
              <a:gd name="connsiteY6" fmla="*/ 286843 h 286843"/>
              <a:gd name="connsiteX7" fmla="*/ 0 w 2518794"/>
              <a:gd name="connsiteY7" fmla="*/ 258159 h 286843"/>
              <a:gd name="connsiteX8" fmla="*/ 0 w 2518794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2490110" y="0"/>
                </a:lnTo>
                <a:cubicBezTo>
                  <a:pt x="2505952" y="0"/>
                  <a:pt x="2518794" y="12842"/>
                  <a:pt x="2518794" y="28684"/>
                </a:cubicBezTo>
                <a:lnTo>
                  <a:pt x="2518794" y="258159"/>
                </a:lnTo>
                <a:cubicBezTo>
                  <a:pt x="2518794" y="274001"/>
                  <a:pt x="2505952" y="286843"/>
                  <a:pt x="2490110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86418" y="2913054"/>
            <a:ext cx="2221686" cy="571811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"Социальная поддержка отдельных категорий граждан"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286417" y="3571877"/>
            <a:ext cx="2231329" cy="625896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"Содействие развитию и поддержка социально-ориентированных некоммерческих организаций"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286417" y="4286257"/>
            <a:ext cx="2231329" cy="486808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"Профилактика правонарушений"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3286417" y="4786320"/>
            <a:ext cx="2221686" cy="785819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"Противодействие и профилактика злоупотребления наркотиками и их незаконному обороту"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3286417" y="5572141"/>
            <a:ext cx="2231329" cy="625896"/>
          </a:xfrm>
          <a:custGeom>
            <a:avLst/>
            <a:gdLst>
              <a:gd name="connsiteX0" fmla="*/ 0 w 2518794"/>
              <a:gd name="connsiteY0" fmla="*/ 46939 h 469388"/>
              <a:gd name="connsiteX1" fmla="*/ 46939 w 2518794"/>
              <a:gd name="connsiteY1" fmla="*/ 0 h 469388"/>
              <a:gd name="connsiteX2" fmla="*/ 2471855 w 2518794"/>
              <a:gd name="connsiteY2" fmla="*/ 0 h 469388"/>
              <a:gd name="connsiteX3" fmla="*/ 2518794 w 2518794"/>
              <a:gd name="connsiteY3" fmla="*/ 46939 h 469388"/>
              <a:gd name="connsiteX4" fmla="*/ 2518794 w 2518794"/>
              <a:gd name="connsiteY4" fmla="*/ 422449 h 469388"/>
              <a:gd name="connsiteX5" fmla="*/ 2471855 w 2518794"/>
              <a:gd name="connsiteY5" fmla="*/ 469388 h 469388"/>
              <a:gd name="connsiteX6" fmla="*/ 46939 w 2518794"/>
              <a:gd name="connsiteY6" fmla="*/ 469388 h 469388"/>
              <a:gd name="connsiteX7" fmla="*/ 0 w 2518794"/>
              <a:gd name="connsiteY7" fmla="*/ 422449 h 469388"/>
              <a:gd name="connsiteX8" fmla="*/ 0 w 25187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7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2471855" y="0"/>
                </a:lnTo>
                <a:cubicBezTo>
                  <a:pt x="2497779" y="0"/>
                  <a:pt x="2518794" y="21015"/>
                  <a:pt x="2518794" y="46939"/>
                </a:cubicBezTo>
                <a:lnTo>
                  <a:pt x="2518794" y="422449"/>
                </a:lnTo>
                <a:cubicBezTo>
                  <a:pt x="2518794" y="448373"/>
                  <a:pt x="2497779" y="469388"/>
                  <a:pt x="24718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658" tIns="55658" rIns="55658" bIns="5565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"Обеспечение государственных гарантий в области опеки и попечительства несовершеннолетних лиц"</a:t>
            </a:r>
            <a:endParaRPr lang="ru-RU" sz="1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279608" y="2560048"/>
            <a:ext cx="648000" cy="286843"/>
          </a:xfrm>
          <a:custGeom>
            <a:avLst/>
            <a:gdLst>
              <a:gd name="connsiteX0" fmla="*/ 0 w 836567"/>
              <a:gd name="connsiteY0" fmla="*/ 28684 h 286843"/>
              <a:gd name="connsiteX1" fmla="*/ 28684 w 836567"/>
              <a:gd name="connsiteY1" fmla="*/ 0 h 286843"/>
              <a:gd name="connsiteX2" fmla="*/ 807883 w 836567"/>
              <a:gd name="connsiteY2" fmla="*/ 0 h 286843"/>
              <a:gd name="connsiteX3" fmla="*/ 836567 w 836567"/>
              <a:gd name="connsiteY3" fmla="*/ 28684 h 286843"/>
              <a:gd name="connsiteX4" fmla="*/ 836567 w 836567"/>
              <a:gd name="connsiteY4" fmla="*/ 258159 h 286843"/>
              <a:gd name="connsiteX5" fmla="*/ 807883 w 836567"/>
              <a:gd name="connsiteY5" fmla="*/ 286843 h 286843"/>
              <a:gd name="connsiteX6" fmla="*/ 28684 w 836567"/>
              <a:gd name="connsiteY6" fmla="*/ 286843 h 286843"/>
              <a:gd name="connsiteX7" fmla="*/ 0 w 836567"/>
              <a:gd name="connsiteY7" fmla="*/ 258159 h 286843"/>
              <a:gd name="connsiteX8" fmla="*/ 0 w 836567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567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07883" y="0"/>
                </a:lnTo>
                <a:cubicBezTo>
                  <a:pt x="823725" y="0"/>
                  <a:pt x="836567" y="12842"/>
                  <a:pt x="836567" y="28684"/>
                </a:cubicBezTo>
                <a:lnTo>
                  <a:pt x="836567" y="258159"/>
                </a:lnTo>
                <a:cubicBezTo>
                  <a:pt x="836567" y="274001"/>
                  <a:pt x="823725" y="286843"/>
                  <a:pt x="807883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279608" y="2875274"/>
            <a:ext cx="648000" cy="553725"/>
          </a:xfrm>
          <a:custGeom>
            <a:avLst/>
            <a:gdLst>
              <a:gd name="connsiteX0" fmla="*/ 0 w 833304"/>
              <a:gd name="connsiteY0" fmla="*/ 46939 h 469388"/>
              <a:gd name="connsiteX1" fmla="*/ 46939 w 833304"/>
              <a:gd name="connsiteY1" fmla="*/ 0 h 469388"/>
              <a:gd name="connsiteX2" fmla="*/ 786365 w 833304"/>
              <a:gd name="connsiteY2" fmla="*/ 0 h 469388"/>
              <a:gd name="connsiteX3" fmla="*/ 833304 w 833304"/>
              <a:gd name="connsiteY3" fmla="*/ 46939 h 469388"/>
              <a:gd name="connsiteX4" fmla="*/ 833304 w 833304"/>
              <a:gd name="connsiteY4" fmla="*/ 422449 h 469388"/>
              <a:gd name="connsiteX5" fmla="*/ 786365 w 833304"/>
              <a:gd name="connsiteY5" fmla="*/ 469388 h 469388"/>
              <a:gd name="connsiteX6" fmla="*/ 46939 w 833304"/>
              <a:gd name="connsiteY6" fmla="*/ 469388 h 469388"/>
              <a:gd name="connsiteX7" fmla="*/ 0 w 833304"/>
              <a:gd name="connsiteY7" fmla="*/ 422449 h 469388"/>
              <a:gd name="connsiteX8" fmla="*/ 0 w 83330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30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86365" y="0"/>
                </a:lnTo>
                <a:cubicBezTo>
                  <a:pt x="812289" y="0"/>
                  <a:pt x="833304" y="21015"/>
                  <a:pt x="833304" y="46939"/>
                </a:cubicBezTo>
                <a:lnTo>
                  <a:pt x="833304" y="422449"/>
                </a:lnTo>
                <a:cubicBezTo>
                  <a:pt x="833304" y="448373"/>
                  <a:pt x="812289" y="469388"/>
                  <a:pt x="78636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5 295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279608" y="3571875"/>
            <a:ext cx="648000" cy="571503"/>
          </a:xfrm>
          <a:custGeom>
            <a:avLst/>
            <a:gdLst>
              <a:gd name="connsiteX0" fmla="*/ 0 w 826816"/>
              <a:gd name="connsiteY0" fmla="*/ 46939 h 469388"/>
              <a:gd name="connsiteX1" fmla="*/ 46939 w 826816"/>
              <a:gd name="connsiteY1" fmla="*/ 0 h 469388"/>
              <a:gd name="connsiteX2" fmla="*/ 779877 w 826816"/>
              <a:gd name="connsiteY2" fmla="*/ 0 h 469388"/>
              <a:gd name="connsiteX3" fmla="*/ 826816 w 826816"/>
              <a:gd name="connsiteY3" fmla="*/ 46939 h 469388"/>
              <a:gd name="connsiteX4" fmla="*/ 826816 w 826816"/>
              <a:gd name="connsiteY4" fmla="*/ 422449 h 469388"/>
              <a:gd name="connsiteX5" fmla="*/ 779877 w 826816"/>
              <a:gd name="connsiteY5" fmla="*/ 469388 h 469388"/>
              <a:gd name="connsiteX6" fmla="*/ 46939 w 826816"/>
              <a:gd name="connsiteY6" fmla="*/ 469388 h 469388"/>
              <a:gd name="connsiteX7" fmla="*/ 0 w 826816"/>
              <a:gd name="connsiteY7" fmla="*/ 422449 h 469388"/>
              <a:gd name="connsiteX8" fmla="*/ 0 w 826816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816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79877" y="0"/>
                </a:lnTo>
                <a:cubicBezTo>
                  <a:pt x="805801" y="0"/>
                  <a:pt x="826816" y="21015"/>
                  <a:pt x="826816" y="46939"/>
                </a:cubicBezTo>
                <a:lnTo>
                  <a:pt x="826816" y="422449"/>
                </a:lnTo>
                <a:cubicBezTo>
                  <a:pt x="826816" y="448373"/>
                  <a:pt x="805801" y="469388"/>
                  <a:pt x="779877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279608" y="4286256"/>
            <a:ext cx="648000" cy="500065"/>
          </a:xfrm>
          <a:custGeom>
            <a:avLst/>
            <a:gdLst>
              <a:gd name="connsiteX0" fmla="*/ 0 w 813991"/>
              <a:gd name="connsiteY0" fmla="*/ 46939 h 469388"/>
              <a:gd name="connsiteX1" fmla="*/ 46939 w 813991"/>
              <a:gd name="connsiteY1" fmla="*/ 0 h 469388"/>
              <a:gd name="connsiteX2" fmla="*/ 767052 w 813991"/>
              <a:gd name="connsiteY2" fmla="*/ 0 h 469388"/>
              <a:gd name="connsiteX3" fmla="*/ 813991 w 813991"/>
              <a:gd name="connsiteY3" fmla="*/ 46939 h 469388"/>
              <a:gd name="connsiteX4" fmla="*/ 813991 w 813991"/>
              <a:gd name="connsiteY4" fmla="*/ 422449 h 469388"/>
              <a:gd name="connsiteX5" fmla="*/ 767052 w 813991"/>
              <a:gd name="connsiteY5" fmla="*/ 469388 h 469388"/>
              <a:gd name="connsiteX6" fmla="*/ 46939 w 813991"/>
              <a:gd name="connsiteY6" fmla="*/ 469388 h 469388"/>
              <a:gd name="connsiteX7" fmla="*/ 0 w 813991"/>
              <a:gd name="connsiteY7" fmla="*/ 422449 h 469388"/>
              <a:gd name="connsiteX8" fmla="*/ 0 w 813991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991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67052" y="0"/>
                </a:lnTo>
                <a:cubicBezTo>
                  <a:pt x="792976" y="0"/>
                  <a:pt x="813991" y="21015"/>
                  <a:pt x="813991" y="46939"/>
                </a:cubicBezTo>
                <a:lnTo>
                  <a:pt x="813991" y="422449"/>
                </a:lnTo>
                <a:cubicBezTo>
                  <a:pt x="813991" y="448373"/>
                  <a:pt x="792976" y="469388"/>
                  <a:pt x="767052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279608" y="4929198"/>
            <a:ext cx="648000" cy="571503"/>
          </a:xfrm>
          <a:custGeom>
            <a:avLst/>
            <a:gdLst>
              <a:gd name="connsiteX0" fmla="*/ 0 w 788935"/>
              <a:gd name="connsiteY0" fmla="*/ 46939 h 469388"/>
              <a:gd name="connsiteX1" fmla="*/ 46939 w 788935"/>
              <a:gd name="connsiteY1" fmla="*/ 0 h 469388"/>
              <a:gd name="connsiteX2" fmla="*/ 741996 w 788935"/>
              <a:gd name="connsiteY2" fmla="*/ 0 h 469388"/>
              <a:gd name="connsiteX3" fmla="*/ 788935 w 788935"/>
              <a:gd name="connsiteY3" fmla="*/ 46939 h 469388"/>
              <a:gd name="connsiteX4" fmla="*/ 788935 w 788935"/>
              <a:gd name="connsiteY4" fmla="*/ 422449 h 469388"/>
              <a:gd name="connsiteX5" fmla="*/ 741996 w 788935"/>
              <a:gd name="connsiteY5" fmla="*/ 469388 h 469388"/>
              <a:gd name="connsiteX6" fmla="*/ 46939 w 788935"/>
              <a:gd name="connsiteY6" fmla="*/ 469388 h 469388"/>
              <a:gd name="connsiteX7" fmla="*/ 0 w 788935"/>
              <a:gd name="connsiteY7" fmla="*/ 422449 h 469388"/>
              <a:gd name="connsiteX8" fmla="*/ 0 w 78893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93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1996" y="0"/>
                </a:lnTo>
                <a:cubicBezTo>
                  <a:pt x="767920" y="0"/>
                  <a:pt x="788935" y="21015"/>
                  <a:pt x="788935" y="46939"/>
                </a:cubicBezTo>
                <a:lnTo>
                  <a:pt x="788935" y="422449"/>
                </a:lnTo>
                <a:cubicBezTo>
                  <a:pt x="788935" y="448373"/>
                  <a:pt x="767920" y="469388"/>
                  <a:pt x="74199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65,4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279608" y="5572140"/>
            <a:ext cx="648000" cy="642941"/>
          </a:xfrm>
          <a:custGeom>
            <a:avLst/>
            <a:gdLst>
              <a:gd name="connsiteX0" fmla="*/ 0 w 741113"/>
              <a:gd name="connsiteY0" fmla="*/ 46939 h 469388"/>
              <a:gd name="connsiteX1" fmla="*/ 46939 w 741113"/>
              <a:gd name="connsiteY1" fmla="*/ 0 h 469388"/>
              <a:gd name="connsiteX2" fmla="*/ 694174 w 741113"/>
              <a:gd name="connsiteY2" fmla="*/ 0 h 469388"/>
              <a:gd name="connsiteX3" fmla="*/ 741113 w 741113"/>
              <a:gd name="connsiteY3" fmla="*/ 46939 h 469388"/>
              <a:gd name="connsiteX4" fmla="*/ 741113 w 741113"/>
              <a:gd name="connsiteY4" fmla="*/ 422449 h 469388"/>
              <a:gd name="connsiteX5" fmla="*/ 694174 w 741113"/>
              <a:gd name="connsiteY5" fmla="*/ 469388 h 469388"/>
              <a:gd name="connsiteX6" fmla="*/ 46939 w 741113"/>
              <a:gd name="connsiteY6" fmla="*/ 469388 h 469388"/>
              <a:gd name="connsiteX7" fmla="*/ 0 w 741113"/>
              <a:gd name="connsiteY7" fmla="*/ 422449 h 469388"/>
              <a:gd name="connsiteX8" fmla="*/ 0 w 741113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113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694174" y="0"/>
                </a:lnTo>
                <a:cubicBezTo>
                  <a:pt x="720098" y="0"/>
                  <a:pt x="741113" y="21015"/>
                  <a:pt x="741113" y="46939"/>
                </a:cubicBezTo>
                <a:lnTo>
                  <a:pt x="741113" y="422449"/>
                </a:lnTo>
                <a:cubicBezTo>
                  <a:pt x="741113" y="448373"/>
                  <a:pt x="720098" y="469388"/>
                  <a:pt x="694174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52 513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6958875" y="2560048"/>
            <a:ext cx="648000" cy="286843"/>
          </a:xfrm>
          <a:custGeom>
            <a:avLst/>
            <a:gdLst>
              <a:gd name="connsiteX0" fmla="*/ 0 w 893995"/>
              <a:gd name="connsiteY0" fmla="*/ 28684 h 286843"/>
              <a:gd name="connsiteX1" fmla="*/ 28684 w 893995"/>
              <a:gd name="connsiteY1" fmla="*/ 0 h 286843"/>
              <a:gd name="connsiteX2" fmla="*/ 865311 w 893995"/>
              <a:gd name="connsiteY2" fmla="*/ 0 h 286843"/>
              <a:gd name="connsiteX3" fmla="*/ 893995 w 893995"/>
              <a:gd name="connsiteY3" fmla="*/ 28684 h 286843"/>
              <a:gd name="connsiteX4" fmla="*/ 893995 w 893995"/>
              <a:gd name="connsiteY4" fmla="*/ 258159 h 286843"/>
              <a:gd name="connsiteX5" fmla="*/ 865311 w 893995"/>
              <a:gd name="connsiteY5" fmla="*/ 286843 h 286843"/>
              <a:gd name="connsiteX6" fmla="*/ 28684 w 893995"/>
              <a:gd name="connsiteY6" fmla="*/ 286843 h 286843"/>
              <a:gd name="connsiteX7" fmla="*/ 0 w 893995"/>
              <a:gd name="connsiteY7" fmla="*/ 258159 h 286843"/>
              <a:gd name="connsiteX8" fmla="*/ 0 w 893995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995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65311" y="0"/>
                </a:lnTo>
                <a:cubicBezTo>
                  <a:pt x="881153" y="0"/>
                  <a:pt x="893995" y="12842"/>
                  <a:pt x="893995" y="28684"/>
                </a:cubicBezTo>
                <a:lnTo>
                  <a:pt x="893995" y="258159"/>
                </a:lnTo>
                <a:cubicBezTo>
                  <a:pt x="893995" y="274001"/>
                  <a:pt x="881153" y="286843"/>
                  <a:pt x="865311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958875" y="2878874"/>
            <a:ext cx="648000" cy="550125"/>
          </a:xfrm>
          <a:custGeom>
            <a:avLst/>
            <a:gdLst>
              <a:gd name="connsiteX0" fmla="*/ 0 w 890508"/>
              <a:gd name="connsiteY0" fmla="*/ 46939 h 469388"/>
              <a:gd name="connsiteX1" fmla="*/ 46939 w 890508"/>
              <a:gd name="connsiteY1" fmla="*/ 0 h 469388"/>
              <a:gd name="connsiteX2" fmla="*/ 843569 w 890508"/>
              <a:gd name="connsiteY2" fmla="*/ 0 h 469388"/>
              <a:gd name="connsiteX3" fmla="*/ 890508 w 890508"/>
              <a:gd name="connsiteY3" fmla="*/ 46939 h 469388"/>
              <a:gd name="connsiteX4" fmla="*/ 890508 w 890508"/>
              <a:gd name="connsiteY4" fmla="*/ 422449 h 469388"/>
              <a:gd name="connsiteX5" fmla="*/ 843569 w 890508"/>
              <a:gd name="connsiteY5" fmla="*/ 469388 h 469388"/>
              <a:gd name="connsiteX6" fmla="*/ 46939 w 890508"/>
              <a:gd name="connsiteY6" fmla="*/ 469388 h 469388"/>
              <a:gd name="connsiteX7" fmla="*/ 0 w 890508"/>
              <a:gd name="connsiteY7" fmla="*/ 422449 h 469388"/>
              <a:gd name="connsiteX8" fmla="*/ 0 w 890508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508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43569" y="0"/>
                </a:lnTo>
                <a:cubicBezTo>
                  <a:pt x="869493" y="0"/>
                  <a:pt x="890508" y="21015"/>
                  <a:pt x="890508" y="46939"/>
                </a:cubicBezTo>
                <a:lnTo>
                  <a:pt x="890508" y="422449"/>
                </a:lnTo>
                <a:cubicBezTo>
                  <a:pt x="890508" y="448373"/>
                  <a:pt x="869493" y="469388"/>
                  <a:pt x="843569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5 294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6958875" y="3571876"/>
            <a:ext cx="648000" cy="571503"/>
          </a:xfrm>
          <a:custGeom>
            <a:avLst/>
            <a:gdLst>
              <a:gd name="connsiteX0" fmla="*/ 0 w 883575"/>
              <a:gd name="connsiteY0" fmla="*/ 46939 h 469388"/>
              <a:gd name="connsiteX1" fmla="*/ 46939 w 883575"/>
              <a:gd name="connsiteY1" fmla="*/ 0 h 469388"/>
              <a:gd name="connsiteX2" fmla="*/ 836636 w 883575"/>
              <a:gd name="connsiteY2" fmla="*/ 0 h 469388"/>
              <a:gd name="connsiteX3" fmla="*/ 883575 w 883575"/>
              <a:gd name="connsiteY3" fmla="*/ 46939 h 469388"/>
              <a:gd name="connsiteX4" fmla="*/ 883575 w 883575"/>
              <a:gd name="connsiteY4" fmla="*/ 422449 h 469388"/>
              <a:gd name="connsiteX5" fmla="*/ 836636 w 883575"/>
              <a:gd name="connsiteY5" fmla="*/ 469388 h 469388"/>
              <a:gd name="connsiteX6" fmla="*/ 46939 w 883575"/>
              <a:gd name="connsiteY6" fmla="*/ 469388 h 469388"/>
              <a:gd name="connsiteX7" fmla="*/ 0 w 883575"/>
              <a:gd name="connsiteY7" fmla="*/ 422449 h 469388"/>
              <a:gd name="connsiteX8" fmla="*/ 0 w 88357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7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36636" y="0"/>
                </a:lnTo>
                <a:cubicBezTo>
                  <a:pt x="862560" y="0"/>
                  <a:pt x="883575" y="21015"/>
                  <a:pt x="883575" y="46939"/>
                </a:cubicBezTo>
                <a:lnTo>
                  <a:pt x="883575" y="422449"/>
                </a:lnTo>
                <a:cubicBezTo>
                  <a:pt x="883575" y="448373"/>
                  <a:pt x="862560" y="469388"/>
                  <a:pt x="83663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6958875" y="4286256"/>
            <a:ext cx="648000" cy="500065"/>
          </a:xfrm>
          <a:custGeom>
            <a:avLst/>
            <a:gdLst>
              <a:gd name="connsiteX0" fmla="*/ 0 w 869870"/>
              <a:gd name="connsiteY0" fmla="*/ 46939 h 469388"/>
              <a:gd name="connsiteX1" fmla="*/ 46939 w 869870"/>
              <a:gd name="connsiteY1" fmla="*/ 0 h 469388"/>
              <a:gd name="connsiteX2" fmla="*/ 822931 w 869870"/>
              <a:gd name="connsiteY2" fmla="*/ 0 h 469388"/>
              <a:gd name="connsiteX3" fmla="*/ 869870 w 869870"/>
              <a:gd name="connsiteY3" fmla="*/ 46939 h 469388"/>
              <a:gd name="connsiteX4" fmla="*/ 869870 w 869870"/>
              <a:gd name="connsiteY4" fmla="*/ 422449 h 469388"/>
              <a:gd name="connsiteX5" fmla="*/ 822931 w 869870"/>
              <a:gd name="connsiteY5" fmla="*/ 469388 h 469388"/>
              <a:gd name="connsiteX6" fmla="*/ 46939 w 869870"/>
              <a:gd name="connsiteY6" fmla="*/ 469388 h 469388"/>
              <a:gd name="connsiteX7" fmla="*/ 0 w 869870"/>
              <a:gd name="connsiteY7" fmla="*/ 422449 h 469388"/>
              <a:gd name="connsiteX8" fmla="*/ 0 w 869870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870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22931" y="0"/>
                </a:lnTo>
                <a:cubicBezTo>
                  <a:pt x="848855" y="0"/>
                  <a:pt x="869870" y="21015"/>
                  <a:pt x="869870" y="46939"/>
                </a:cubicBezTo>
                <a:lnTo>
                  <a:pt x="869870" y="422449"/>
                </a:lnTo>
                <a:cubicBezTo>
                  <a:pt x="869870" y="448373"/>
                  <a:pt x="848855" y="469388"/>
                  <a:pt x="822931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43,6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6958875" y="4942198"/>
            <a:ext cx="648000" cy="554460"/>
          </a:xfrm>
          <a:custGeom>
            <a:avLst/>
            <a:gdLst>
              <a:gd name="connsiteX0" fmla="*/ 0 w 843094"/>
              <a:gd name="connsiteY0" fmla="*/ 46939 h 469388"/>
              <a:gd name="connsiteX1" fmla="*/ 46939 w 843094"/>
              <a:gd name="connsiteY1" fmla="*/ 0 h 469388"/>
              <a:gd name="connsiteX2" fmla="*/ 796155 w 843094"/>
              <a:gd name="connsiteY2" fmla="*/ 0 h 469388"/>
              <a:gd name="connsiteX3" fmla="*/ 843094 w 843094"/>
              <a:gd name="connsiteY3" fmla="*/ 46939 h 469388"/>
              <a:gd name="connsiteX4" fmla="*/ 843094 w 843094"/>
              <a:gd name="connsiteY4" fmla="*/ 422449 h 469388"/>
              <a:gd name="connsiteX5" fmla="*/ 796155 w 843094"/>
              <a:gd name="connsiteY5" fmla="*/ 469388 h 469388"/>
              <a:gd name="connsiteX6" fmla="*/ 46939 w 843094"/>
              <a:gd name="connsiteY6" fmla="*/ 469388 h 469388"/>
              <a:gd name="connsiteX7" fmla="*/ 0 w 843094"/>
              <a:gd name="connsiteY7" fmla="*/ 422449 h 469388"/>
              <a:gd name="connsiteX8" fmla="*/ 0 w 8430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0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96155" y="0"/>
                </a:lnTo>
                <a:cubicBezTo>
                  <a:pt x="822079" y="0"/>
                  <a:pt x="843094" y="21015"/>
                  <a:pt x="843094" y="46939"/>
                </a:cubicBezTo>
                <a:lnTo>
                  <a:pt x="843094" y="422449"/>
                </a:lnTo>
                <a:cubicBezTo>
                  <a:pt x="843094" y="448373"/>
                  <a:pt x="822079" y="469388"/>
                  <a:pt x="7961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65,4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958875" y="5572140"/>
            <a:ext cx="648000" cy="642941"/>
          </a:xfrm>
          <a:custGeom>
            <a:avLst/>
            <a:gdLst>
              <a:gd name="connsiteX0" fmla="*/ 0 w 791989"/>
              <a:gd name="connsiteY0" fmla="*/ 46939 h 469388"/>
              <a:gd name="connsiteX1" fmla="*/ 46939 w 791989"/>
              <a:gd name="connsiteY1" fmla="*/ 0 h 469388"/>
              <a:gd name="connsiteX2" fmla="*/ 745050 w 791989"/>
              <a:gd name="connsiteY2" fmla="*/ 0 h 469388"/>
              <a:gd name="connsiteX3" fmla="*/ 791989 w 791989"/>
              <a:gd name="connsiteY3" fmla="*/ 46939 h 469388"/>
              <a:gd name="connsiteX4" fmla="*/ 791989 w 791989"/>
              <a:gd name="connsiteY4" fmla="*/ 422449 h 469388"/>
              <a:gd name="connsiteX5" fmla="*/ 745050 w 791989"/>
              <a:gd name="connsiteY5" fmla="*/ 469388 h 469388"/>
              <a:gd name="connsiteX6" fmla="*/ 46939 w 791989"/>
              <a:gd name="connsiteY6" fmla="*/ 469388 h 469388"/>
              <a:gd name="connsiteX7" fmla="*/ 0 w 791989"/>
              <a:gd name="connsiteY7" fmla="*/ 422449 h 469388"/>
              <a:gd name="connsiteX8" fmla="*/ 0 w 791989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89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5050" y="0"/>
                </a:lnTo>
                <a:cubicBezTo>
                  <a:pt x="770974" y="0"/>
                  <a:pt x="791989" y="21015"/>
                  <a:pt x="791989" y="46939"/>
                </a:cubicBezTo>
                <a:lnTo>
                  <a:pt x="791989" y="422449"/>
                </a:lnTo>
                <a:cubicBezTo>
                  <a:pt x="791989" y="448373"/>
                  <a:pt x="770974" y="469388"/>
                  <a:pt x="745050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52 536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59728" y="0"/>
            <a:ext cx="7613500" cy="67469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муниципального образования «Майкопский район» «Социальное развитие»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5549013" y="2560048"/>
            <a:ext cx="648000" cy="286843"/>
          </a:xfrm>
          <a:custGeom>
            <a:avLst/>
            <a:gdLst>
              <a:gd name="connsiteX0" fmla="*/ 0 w 836567"/>
              <a:gd name="connsiteY0" fmla="*/ 28684 h 286843"/>
              <a:gd name="connsiteX1" fmla="*/ 28684 w 836567"/>
              <a:gd name="connsiteY1" fmla="*/ 0 h 286843"/>
              <a:gd name="connsiteX2" fmla="*/ 807883 w 836567"/>
              <a:gd name="connsiteY2" fmla="*/ 0 h 286843"/>
              <a:gd name="connsiteX3" fmla="*/ 836567 w 836567"/>
              <a:gd name="connsiteY3" fmla="*/ 28684 h 286843"/>
              <a:gd name="connsiteX4" fmla="*/ 836567 w 836567"/>
              <a:gd name="connsiteY4" fmla="*/ 258159 h 286843"/>
              <a:gd name="connsiteX5" fmla="*/ 807883 w 836567"/>
              <a:gd name="connsiteY5" fmla="*/ 286843 h 286843"/>
              <a:gd name="connsiteX6" fmla="*/ 28684 w 836567"/>
              <a:gd name="connsiteY6" fmla="*/ 286843 h 286843"/>
              <a:gd name="connsiteX7" fmla="*/ 0 w 836567"/>
              <a:gd name="connsiteY7" fmla="*/ 258159 h 286843"/>
              <a:gd name="connsiteX8" fmla="*/ 0 w 836567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567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07883" y="0"/>
                </a:lnTo>
                <a:cubicBezTo>
                  <a:pt x="823725" y="0"/>
                  <a:pt x="836567" y="12842"/>
                  <a:pt x="836567" y="28684"/>
                </a:cubicBezTo>
                <a:lnTo>
                  <a:pt x="836567" y="258159"/>
                </a:lnTo>
                <a:cubicBezTo>
                  <a:pt x="836567" y="274001"/>
                  <a:pt x="823725" y="286843"/>
                  <a:pt x="807883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5549013" y="2879318"/>
            <a:ext cx="648000" cy="549681"/>
          </a:xfrm>
          <a:custGeom>
            <a:avLst/>
            <a:gdLst>
              <a:gd name="connsiteX0" fmla="*/ 0 w 833304"/>
              <a:gd name="connsiteY0" fmla="*/ 46939 h 469388"/>
              <a:gd name="connsiteX1" fmla="*/ 46939 w 833304"/>
              <a:gd name="connsiteY1" fmla="*/ 0 h 469388"/>
              <a:gd name="connsiteX2" fmla="*/ 786365 w 833304"/>
              <a:gd name="connsiteY2" fmla="*/ 0 h 469388"/>
              <a:gd name="connsiteX3" fmla="*/ 833304 w 833304"/>
              <a:gd name="connsiteY3" fmla="*/ 46939 h 469388"/>
              <a:gd name="connsiteX4" fmla="*/ 833304 w 833304"/>
              <a:gd name="connsiteY4" fmla="*/ 422449 h 469388"/>
              <a:gd name="connsiteX5" fmla="*/ 786365 w 833304"/>
              <a:gd name="connsiteY5" fmla="*/ 469388 h 469388"/>
              <a:gd name="connsiteX6" fmla="*/ 46939 w 833304"/>
              <a:gd name="connsiteY6" fmla="*/ 469388 h 469388"/>
              <a:gd name="connsiteX7" fmla="*/ 0 w 833304"/>
              <a:gd name="connsiteY7" fmla="*/ 422449 h 469388"/>
              <a:gd name="connsiteX8" fmla="*/ 0 w 83330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30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86365" y="0"/>
                </a:lnTo>
                <a:cubicBezTo>
                  <a:pt x="812289" y="0"/>
                  <a:pt x="833304" y="21015"/>
                  <a:pt x="833304" y="46939"/>
                </a:cubicBezTo>
                <a:lnTo>
                  <a:pt x="833304" y="422449"/>
                </a:lnTo>
                <a:cubicBezTo>
                  <a:pt x="833304" y="448373"/>
                  <a:pt x="812289" y="469388"/>
                  <a:pt x="78636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4929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5549013" y="3571876"/>
            <a:ext cx="648000" cy="571503"/>
          </a:xfrm>
          <a:custGeom>
            <a:avLst/>
            <a:gdLst>
              <a:gd name="connsiteX0" fmla="*/ 0 w 826816"/>
              <a:gd name="connsiteY0" fmla="*/ 46939 h 469388"/>
              <a:gd name="connsiteX1" fmla="*/ 46939 w 826816"/>
              <a:gd name="connsiteY1" fmla="*/ 0 h 469388"/>
              <a:gd name="connsiteX2" fmla="*/ 779877 w 826816"/>
              <a:gd name="connsiteY2" fmla="*/ 0 h 469388"/>
              <a:gd name="connsiteX3" fmla="*/ 826816 w 826816"/>
              <a:gd name="connsiteY3" fmla="*/ 46939 h 469388"/>
              <a:gd name="connsiteX4" fmla="*/ 826816 w 826816"/>
              <a:gd name="connsiteY4" fmla="*/ 422449 h 469388"/>
              <a:gd name="connsiteX5" fmla="*/ 779877 w 826816"/>
              <a:gd name="connsiteY5" fmla="*/ 469388 h 469388"/>
              <a:gd name="connsiteX6" fmla="*/ 46939 w 826816"/>
              <a:gd name="connsiteY6" fmla="*/ 469388 h 469388"/>
              <a:gd name="connsiteX7" fmla="*/ 0 w 826816"/>
              <a:gd name="connsiteY7" fmla="*/ 422449 h 469388"/>
              <a:gd name="connsiteX8" fmla="*/ 0 w 826816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816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79877" y="0"/>
                </a:lnTo>
                <a:cubicBezTo>
                  <a:pt x="805801" y="0"/>
                  <a:pt x="826816" y="21015"/>
                  <a:pt x="826816" y="46939"/>
                </a:cubicBezTo>
                <a:lnTo>
                  <a:pt x="826816" y="422449"/>
                </a:lnTo>
                <a:cubicBezTo>
                  <a:pt x="826816" y="448373"/>
                  <a:pt x="805801" y="469388"/>
                  <a:pt x="779877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5588396" y="4286256"/>
            <a:ext cx="648000" cy="542677"/>
          </a:xfrm>
          <a:custGeom>
            <a:avLst/>
            <a:gdLst>
              <a:gd name="connsiteX0" fmla="*/ 0 w 813991"/>
              <a:gd name="connsiteY0" fmla="*/ 46939 h 469388"/>
              <a:gd name="connsiteX1" fmla="*/ 46939 w 813991"/>
              <a:gd name="connsiteY1" fmla="*/ 0 h 469388"/>
              <a:gd name="connsiteX2" fmla="*/ 767052 w 813991"/>
              <a:gd name="connsiteY2" fmla="*/ 0 h 469388"/>
              <a:gd name="connsiteX3" fmla="*/ 813991 w 813991"/>
              <a:gd name="connsiteY3" fmla="*/ 46939 h 469388"/>
              <a:gd name="connsiteX4" fmla="*/ 813991 w 813991"/>
              <a:gd name="connsiteY4" fmla="*/ 422449 h 469388"/>
              <a:gd name="connsiteX5" fmla="*/ 767052 w 813991"/>
              <a:gd name="connsiteY5" fmla="*/ 469388 h 469388"/>
              <a:gd name="connsiteX6" fmla="*/ 46939 w 813991"/>
              <a:gd name="connsiteY6" fmla="*/ 469388 h 469388"/>
              <a:gd name="connsiteX7" fmla="*/ 0 w 813991"/>
              <a:gd name="connsiteY7" fmla="*/ 422449 h 469388"/>
              <a:gd name="connsiteX8" fmla="*/ 0 w 813991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991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67052" y="0"/>
                </a:lnTo>
                <a:cubicBezTo>
                  <a:pt x="792976" y="0"/>
                  <a:pt x="813991" y="21015"/>
                  <a:pt x="813991" y="46939"/>
                </a:cubicBezTo>
                <a:lnTo>
                  <a:pt x="813991" y="422449"/>
                </a:lnTo>
                <a:cubicBezTo>
                  <a:pt x="813991" y="448373"/>
                  <a:pt x="792976" y="469388"/>
                  <a:pt x="767052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13,8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5549013" y="4929198"/>
            <a:ext cx="648000" cy="571503"/>
          </a:xfrm>
          <a:custGeom>
            <a:avLst/>
            <a:gdLst>
              <a:gd name="connsiteX0" fmla="*/ 0 w 788935"/>
              <a:gd name="connsiteY0" fmla="*/ 46939 h 469388"/>
              <a:gd name="connsiteX1" fmla="*/ 46939 w 788935"/>
              <a:gd name="connsiteY1" fmla="*/ 0 h 469388"/>
              <a:gd name="connsiteX2" fmla="*/ 741996 w 788935"/>
              <a:gd name="connsiteY2" fmla="*/ 0 h 469388"/>
              <a:gd name="connsiteX3" fmla="*/ 788935 w 788935"/>
              <a:gd name="connsiteY3" fmla="*/ 46939 h 469388"/>
              <a:gd name="connsiteX4" fmla="*/ 788935 w 788935"/>
              <a:gd name="connsiteY4" fmla="*/ 422449 h 469388"/>
              <a:gd name="connsiteX5" fmla="*/ 741996 w 788935"/>
              <a:gd name="connsiteY5" fmla="*/ 469388 h 469388"/>
              <a:gd name="connsiteX6" fmla="*/ 46939 w 788935"/>
              <a:gd name="connsiteY6" fmla="*/ 469388 h 469388"/>
              <a:gd name="connsiteX7" fmla="*/ 0 w 788935"/>
              <a:gd name="connsiteY7" fmla="*/ 422449 h 469388"/>
              <a:gd name="connsiteX8" fmla="*/ 0 w 78893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93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1996" y="0"/>
                </a:lnTo>
                <a:cubicBezTo>
                  <a:pt x="767920" y="0"/>
                  <a:pt x="788935" y="21015"/>
                  <a:pt x="788935" y="46939"/>
                </a:cubicBezTo>
                <a:lnTo>
                  <a:pt x="788935" y="422449"/>
                </a:lnTo>
                <a:cubicBezTo>
                  <a:pt x="788935" y="448373"/>
                  <a:pt x="767920" y="469388"/>
                  <a:pt x="74199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5549013" y="5572140"/>
            <a:ext cx="648000" cy="642941"/>
          </a:xfrm>
          <a:custGeom>
            <a:avLst/>
            <a:gdLst>
              <a:gd name="connsiteX0" fmla="*/ 0 w 741113"/>
              <a:gd name="connsiteY0" fmla="*/ 46939 h 469388"/>
              <a:gd name="connsiteX1" fmla="*/ 46939 w 741113"/>
              <a:gd name="connsiteY1" fmla="*/ 0 h 469388"/>
              <a:gd name="connsiteX2" fmla="*/ 694174 w 741113"/>
              <a:gd name="connsiteY2" fmla="*/ 0 h 469388"/>
              <a:gd name="connsiteX3" fmla="*/ 741113 w 741113"/>
              <a:gd name="connsiteY3" fmla="*/ 46939 h 469388"/>
              <a:gd name="connsiteX4" fmla="*/ 741113 w 741113"/>
              <a:gd name="connsiteY4" fmla="*/ 422449 h 469388"/>
              <a:gd name="connsiteX5" fmla="*/ 694174 w 741113"/>
              <a:gd name="connsiteY5" fmla="*/ 469388 h 469388"/>
              <a:gd name="connsiteX6" fmla="*/ 46939 w 741113"/>
              <a:gd name="connsiteY6" fmla="*/ 469388 h 469388"/>
              <a:gd name="connsiteX7" fmla="*/ 0 w 741113"/>
              <a:gd name="connsiteY7" fmla="*/ 422449 h 469388"/>
              <a:gd name="connsiteX8" fmla="*/ 0 w 741113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113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694174" y="0"/>
                </a:lnTo>
                <a:cubicBezTo>
                  <a:pt x="720098" y="0"/>
                  <a:pt x="741113" y="21015"/>
                  <a:pt x="741113" y="46939"/>
                </a:cubicBezTo>
                <a:lnTo>
                  <a:pt x="741113" y="422449"/>
                </a:lnTo>
                <a:cubicBezTo>
                  <a:pt x="741113" y="448373"/>
                  <a:pt x="720098" y="469388"/>
                  <a:pt x="694174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50 682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олилиния 40"/>
          <p:cNvSpPr/>
          <p:nvPr/>
        </p:nvSpPr>
        <p:spPr>
          <a:xfrm>
            <a:off x="7617052" y="2560047"/>
            <a:ext cx="648000" cy="286843"/>
          </a:xfrm>
          <a:custGeom>
            <a:avLst/>
            <a:gdLst>
              <a:gd name="connsiteX0" fmla="*/ 0 w 893995"/>
              <a:gd name="connsiteY0" fmla="*/ 28684 h 286843"/>
              <a:gd name="connsiteX1" fmla="*/ 28684 w 893995"/>
              <a:gd name="connsiteY1" fmla="*/ 0 h 286843"/>
              <a:gd name="connsiteX2" fmla="*/ 865311 w 893995"/>
              <a:gd name="connsiteY2" fmla="*/ 0 h 286843"/>
              <a:gd name="connsiteX3" fmla="*/ 893995 w 893995"/>
              <a:gd name="connsiteY3" fmla="*/ 28684 h 286843"/>
              <a:gd name="connsiteX4" fmla="*/ 893995 w 893995"/>
              <a:gd name="connsiteY4" fmla="*/ 258159 h 286843"/>
              <a:gd name="connsiteX5" fmla="*/ 865311 w 893995"/>
              <a:gd name="connsiteY5" fmla="*/ 286843 h 286843"/>
              <a:gd name="connsiteX6" fmla="*/ 28684 w 893995"/>
              <a:gd name="connsiteY6" fmla="*/ 286843 h 286843"/>
              <a:gd name="connsiteX7" fmla="*/ 0 w 893995"/>
              <a:gd name="connsiteY7" fmla="*/ 258159 h 286843"/>
              <a:gd name="connsiteX8" fmla="*/ 0 w 893995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995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65311" y="0"/>
                </a:lnTo>
                <a:cubicBezTo>
                  <a:pt x="881153" y="0"/>
                  <a:pt x="893995" y="12842"/>
                  <a:pt x="893995" y="28684"/>
                </a:cubicBezTo>
                <a:lnTo>
                  <a:pt x="893995" y="258159"/>
                </a:lnTo>
                <a:cubicBezTo>
                  <a:pt x="893995" y="274001"/>
                  <a:pt x="881153" y="286843"/>
                  <a:pt x="865311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7617052" y="2907257"/>
            <a:ext cx="648000" cy="550125"/>
          </a:xfrm>
          <a:custGeom>
            <a:avLst/>
            <a:gdLst>
              <a:gd name="connsiteX0" fmla="*/ 0 w 890508"/>
              <a:gd name="connsiteY0" fmla="*/ 46939 h 469388"/>
              <a:gd name="connsiteX1" fmla="*/ 46939 w 890508"/>
              <a:gd name="connsiteY1" fmla="*/ 0 h 469388"/>
              <a:gd name="connsiteX2" fmla="*/ 843569 w 890508"/>
              <a:gd name="connsiteY2" fmla="*/ 0 h 469388"/>
              <a:gd name="connsiteX3" fmla="*/ 890508 w 890508"/>
              <a:gd name="connsiteY3" fmla="*/ 46939 h 469388"/>
              <a:gd name="connsiteX4" fmla="*/ 890508 w 890508"/>
              <a:gd name="connsiteY4" fmla="*/ 422449 h 469388"/>
              <a:gd name="connsiteX5" fmla="*/ 843569 w 890508"/>
              <a:gd name="connsiteY5" fmla="*/ 469388 h 469388"/>
              <a:gd name="connsiteX6" fmla="*/ 46939 w 890508"/>
              <a:gd name="connsiteY6" fmla="*/ 469388 h 469388"/>
              <a:gd name="connsiteX7" fmla="*/ 0 w 890508"/>
              <a:gd name="connsiteY7" fmla="*/ 422449 h 469388"/>
              <a:gd name="connsiteX8" fmla="*/ 0 w 890508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508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43569" y="0"/>
                </a:lnTo>
                <a:cubicBezTo>
                  <a:pt x="869493" y="0"/>
                  <a:pt x="890508" y="21015"/>
                  <a:pt x="890508" y="46939"/>
                </a:cubicBezTo>
                <a:lnTo>
                  <a:pt x="890508" y="422449"/>
                </a:lnTo>
                <a:cubicBezTo>
                  <a:pt x="890508" y="448373"/>
                  <a:pt x="869493" y="469388"/>
                  <a:pt x="843569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5 293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7617052" y="3553035"/>
            <a:ext cx="648000" cy="571503"/>
          </a:xfrm>
          <a:custGeom>
            <a:avLst/>
            <a:gdLst>
              <a:gd name="connsiteX0" fmla="*/ 0 w 883575"/>
              <a:gd name="connsiteY0" fmla="*/ 46939 h 469388"/>
              <a:gd name="connsiteX1" fmla="*/ 46939 w 883575"/>
              <a:gd name="connsiteY1" fmla="*/ 0 h 469388"/>
              <a:gd name="connsiteX2" fmla="*/ 836636 w 883575"/>
              <a:gd name="connsiteY2" fmla="*/ 0 h 469388"/>
              <a:gd name="connsiteX3" fmla="*/ 883575 w 883575"/>
              <a:gd name="connsiteY3" fmla="*/ 46939 h 469388"/>
              <a:gd name="connsiteX4" fmla="*/ 883575 w 883575"/>
              <a:gd name="connsiteY4" fmla="*/ 422449 h 469388"/>
              <a:gd name="connsiteX5" fmla="*/ 836636 w 883575"/>
              <a:gd name="connsiteY5" fmla="*/ 469388 h 469388"/>
              <a:gd name="connsiteX6" fmla="*/ 46939 w 883575"/>
              <a:gd name="connsiteY6" fmla="*/ 469388 h 469388"/>
              <a:gd name="connsiteX7" fmla="*/ 0 w 883575"/>
              <a:gd name="connsiteY7" fmla="*/ 422449 h 469388"/>
              <a:gd name="connsiteX8" fmla="*/ 0 w 88357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7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36636" y="0"/>
                </a:lnTo>
                <a:cubicBezTo>
                  <a:pt x="862560" y="0"/>
                  <a:pt x="883575" y="21015"/>
                  <a:pt x="883575" y="46939"/>
                </a:cubicBezTo>
                <a:lnTo>
                  <a:pt x="883575" y="422449"/>
                </a:lnTo>
                <a:cubicBezTo>
                  <a:pt x="883575" y="448373"/>
                  <a:pt x="862560" y="469388"/>
                  <a:pt x="83663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7617052" y="4286257"/>
            <a:ext cx="648000" cy="528448"/>
          </a:xfrm>
          <a:custGeom>
            <a:avLst/>
            <a:gdLst>
              <a:gd name="connsiteX0" fmla="*/ 0 w 869870"/>
              <a:gd name="connsiteY0" fmla="*/ 46939 h 469388"/>
              <a:gd name="connsiteX1" fmla="*/ 46939 w 869870"/>
              <a:gd name="connsiteY1" fmla="*/ 0 h 469388"/>
              <a:gd name="connsiteX2" fmla="*/ 822931 w 869870"/>
              <a:gd name="connsiteY2" fmla="*/ 0 h 469388"/>
              <a:gd name="connsiteX3" fmla="*/ 869870 w 869870"/>
              <a:gd name="connsiteY3" fmla="*/ 46939 h 469388"/>
              <a:gd name="connsiteX4" fmla="*/ 869870 w 869870"/>
              <a:gd name="connsiteY4" fmla="*/ 422449 h 469388"/>
              <a:gd name="connsiteX5" fmla="*/ 822931 w 869870"/>
              <a:gd name="connsiteY5" fmla="*/ 469388 h 469388"/>
              <a:gd name="connsiteX6" fmla="*/ 46939 w 869870"/>
              <a:gd name="connsiteY6" fmla="*/ 469388 h 469388"/>
              <a:gd name="connsiteX7" fmla="*/ 0 w 869870"/>
              <a:gd name="connsiteY7" fmla="*/ 422449 h 469388"/>
              <a:gd name="connsiteX8" fmla="*/ 0 w 869870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870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22931" y="0"/>
                </a:lnTo>
                <a:cubicBezTo>
                  <a:pt x="848855" y="0"/>
                  <a:pt x="869870" y="21015"/>
                  <a:pt x="869870" y="46939"/>
                </a:cubicBezTo>
                <a:lnTo>
                  <a:pt x="869870" y="422449"/>
                </a:lnTo>
                <a:cubicBezTo>
                  <a:pt x="869870" y="448373"/>
                  <a:pt x="848855" y="469388"/>
                  <a:pt x="822931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43,6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7617052" y="4929198"/>
            <a:ext cx="648000" cy="554460"/>
          </a:xfrm>
          <a:custGeom>
            <a:avLst/>
            <a:gdLst>
              <a:gd name="connsiteX0" fmla="*/ 0 w 843094"/>
              <a:gd name="connsiteY0" fmla="*/ 46939 h 469388"/>
              <a:gd name="connsiteX1" fmla="*/ 46939 w 843094"/>
              <a:gd name="connsiteY1" fmla="*/ 0 h 469388"/>
              <a:gd name="connsiteX2" fmla="*/ 796155 w 843094"/>
              <a:gd name="connsiteY2" fmla="*/ 0 h 469388"/>
              <a:gd name="connsiteX3" fmla="*/ 843094 w 843094"/>
              <a:gd name="connsiteY3" fmla="*/ 46939 h 469388"/>
              <a:gd name="connsiteX4" fmla="*/ 843094 w 843094"/>
              <a:gd name="connsiteY4" fmla="*/ 422449 h 469388"/>
              <a:gd name="connsiteX5" fmla="*/ 796155 w 843094"/>
              <a:gd name="connsiteY5" fmla="*/ 469388 h 469388"/>
              <a:gd name="connsiteX6" fmla="*/ 46939 w 843094"/>
              <a:gd name="connsiteY6" fmla="*/ 469388 h 469388"/>
              <a:gd name="connsiteX7" fmla="*/ 0 w 843094"/>
              <a:gd name="connsiteY7" fmla="*/ 422449 h 469388"/>
              <a:gd name="connsiteX8" fmla="*/ 0 w 8430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0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96155" y="0"/>
                </a:lnTo>
                <a:cubicBezTo>
                  <a:pt x="822079" y="0"/>
                  <a:pt x="843094" y="21015"/>
                  <a:pt x="843094" y="46939"/>
                </a:cubicBezTo>
                <a:lnTo>
                  <a:pt x="843094" y="422449"/>
                </a:lnTo>
                <a:cubicBezTo>
                  <a:pt x="843094" y="448373"/>
                  <a:pt x="822079" y="469388"/>
                  <a:pt x="7961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65,4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7617052" y="5594752"/>
            <a:ext cx="648000" cy="603286"/>
          </a:xfrm>
          <a:custGeom>
            <a:avLst/>
            <a:gdLst>
              <a:gd name="connsiteX0" fmla="*/ 0 w 791989"/>
              <a:gd name="connsiteY0" fmla="*/ 46939 h 469388"/>
              <a:gd name="connsiteX1" fmla="*/ 46939 w 791989"/>
              <a:gd name="connsiteY1" fmla="*/ 0 h 469388"/>
              <a:gd name="connsiteX2" fmla="*/ 745050 w 791989"/>
              <a:gd name="connsiteY2" fmla="*/ 0 h 469388"/>
              <a:gd name="connsiteX3" fmla="*/ 791989 w 791989"/>
              <a:gd name="connsiteY3" fmla="*/ 46939 h 469388"/>
              <a:gd name="connsiteX4" fmla="*/ 791989 w 791989"/>
              <a:gd name="connsiteY4" fmla="*/ 422449 h 469388"/>
              <a:gd name="connsiteX5" fmla="*/ 745050 w 791989"/>
              <a:gd name="connsiteY5" fmla="*/ 469388 h 469388"/>
              <a:gd name="connsiteX6" fmla="*/ 46939 w 791989"/>
              <a:gd name="connsiteY6" fmla="*/ 469388 h 469388"/>
              <a:gd name="connsiteX7" fmla="*/ 0 w 791989"/>
              <a:gd name="connsiteY7" fmla="*/ 422449 h 469388"/>
              <a:gd name="connsiteX8" fmla="*/ 0 w 791989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89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5050" y="0"/>
                </a:lnTo>
                <a:cubicBezTo>
                  <a:pt x="770974" y="0"/>
                  <a:pt x="791989" y="21015"/>
                  <a:pt x="791989" y="46939"/>
                </a:cubicBezTo>
                <a:lnTo>
                  <a:pt x="791989" y="422449"/>
                </a:lnTo>
                <a:cubicBezTo>
                  <a:pt x="791989" y="448373"/>
                  <a:pt x="770974" y="469388"/>
                  <a:pt x="745050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52 582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8296319" y="2560047"/>
            <a:ext cx="648000" cy="286843"/>
          </a:xfrm>
          <a:custGeom>
            <a:avLst/>
            <a:gdLst>
              <a:gd name="connsiteX0" fmla="*/ 0 w 893995"/>
              <a:gd name="connsiteY0" fmla="*/ 28684 h 286843"/>
              <a:gd name="connsiteX1" fmla="*/ 28684 w 893995"/>
              <a:gd name="connsiteY1" fmla="*/ 0 h 286843"/>
              <a:gd name="connsiteX2" fmla="*/ 865311 w 893995"/>
              <a:gd name="connsiteY2" fmla="*/ 0 h 286843"/>
              <a:gd name="connsiteX3" fmla="*/ 893995 w 893995"/>
              <a:gd name="connsiteY3" fmla="*/ 28684 h 286843"/>
              <a:gd name="connsiteX4" fmla="*/ 893995 w 893995"/>
              <a:gd name="connsiteY4" fmla="*/ 258159 h 286843"/>
              <a:gd name="connsiteX5" fmla="*/ 865311 w 893995"/>
              <a:gd name="connsiteY5" fmla="*/ 286843 h 286843"/>
              <a:gd name="connsiteX6" fmla="*/ 28684 w 893995"/>
              <a:gd name="connsiteY6" fmla="*/ 286843 h 286843"/>
              <a:gd name="connsiteX7" fmla="*/ 0 w 893995"/>
              <a:gd name="connsiteY7" fmla="*/ 258159 h 286843"/>
              <a:gd name="connsiteX8" fmla="*/ 0 w 893995"/>
              <a:gd name="connsiteY8" fmla="*/ 28684 h 2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995" h="286843">
                <a:moveTo>
                  <a:pt x="0" y="28684"/>
                </a:moveTo>
                <a:cubicBezTo>
                  <a:pt x="0" y="12842"/>
                  <a:pt x="12842" y="0"/>
                  <a:pt x="28684" y="0"/>
                </a:cubicBezTo>
                <a:lnTo>
                  <a:pt x="865311" y="0"/>
                </a:lnTo>
                <a:cubicBezTo>
                  <a:pt x="881153" y="0"/>
                  <a:pt x="893995" y="12842"/>
                  <a:pt x="893995" y="28684"/>
                </a:cubicBezTo>
                <a:lnTo>
                  <a:pt x="893995" y="258159"/>
                </a:lnTo>
                <a:cubicBezTo>
                  <a:pt x="893995" y="274001"/>
                  <a:pt x="881153" y="286843"/>
                  <a:pt x="865311" y="286843"/>
                </a:cubicBezTo>
                <a:lnTo>
                  <a:pt x="28684" y="286843"/>
                </a:lnTo>
                <a:cubicBezTo>
                  <a:pt x="12842" y="286843"/>
                  <a:pt x="0" y="274001"/>
                  <a:pt x="0" y="258159"/>
                </a:cubicBezTo>
                <a:lnTo>
                  <a:pt x="0" y="2868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21" tIns="54121" rIns="54121" bIns="5412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8296319" y="2907257"/>
            <a:ext cx="648000" cy="550125"/>
          </a:xfrm>
          <a:custGeom>
            <a:avLst/>
            <a:gdLst>
              <a:gd name="connsiteX0" fmla="*/ 0 w 890508"/>
              <a:gd name="connsiteY0" fmla="*/ 46939 h 469388"/>
              <a:gd name="connsiteX1" fmla="*/ 46939 w 890508"/>
              <a:gd name="connsiteY1" fmla="*/ 0 h 469388"/>
              <a:gd name="connsiteX2" fmla="*/ 843569 w 890508"/>
              <a:gd name="connsiteY2" fmla="*/ 0 h 469388"/>
              <a:gd name="connsiteX3" fmla="*/ 890508 w 890508"/>
              <a:gd name="connsiteY3" fmla="*/ 46939 h 469388"/>
              <a:gd name="connsiteX4" fmla="*/ 890508 w 890508"/>
              <a:gd name="connsiteY4" fmla="*/ 422449 h 469388"/>
              <a:gd name="connsiteX5" fmla="*/ 843569 w 890508"/>
              <a:gd name="connsiteY5" fmla="*/ 469388 h 469388"/>
              <a:gd name="connsiteX6" fmla="*/ 46939 w 890508"/>
              <a:gd name="connsiteY6" fmla="*/ 469388 h 469388"/>
              <a:gd name="connsiteX7" fmla="*/ 0 w 890508"/>
              <a:gd name="connsiteY7" fmla="*/ 422449 h 469388"/>
              <a:gd name="connsiteX8" fmla="*/ 0 w 890508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508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43569" y="0"/>
                </a:lnTo>
                <a:cubicBezTo>
                  <a:pt x="869493" y="0"/>
                  <a:pt x="890508" y="21015"/>
                  <a:pt x="890508" y="46939"/>
                </a:cubicBezTo>
                <a:lnTo>
                  <a:pt x="890508" y="422449"/>
                </a:lnTo>
                <a:cubicBezTo>
                  <a:pt x="890508" y="448373"/>
                  <a:pt x="869493" y="469388"/>
                  <a:pt x="843569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5 293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8296319" y="3553035"/>
            <a:ext cx="648000" cy="571503"/>
          </a:xfrm>
          <a:custGeom>
            <a:avLst/>
            <a:gdLst>
              <a:gd name="connsiteX0" fmla="*/ 0 w 883575"/>
              <a:gd name="connsiteY0" fmla="*/ 46939 h 469388"/>
              <a:gd name="connsiteX1" fmla="*/ 46939 w 883575"/>
              <a:gd name="connsiteY1" fmla="*/ 0 h 469388"/>
              <a:gd name="connsiteX2" fmla="*/ 836636 w 883575"/>
              <a:gd name="connsiteY2" fmla="*/ 0 h 469388"/>
              <a:gd name="connsiteX3" fmla="*/ 883575 w 883575"/>
              <a:gd name="connsiteY3" fmla="*/ 46939 h 469388"/>
              <a:gd name="connsiteX4" fmla="*/ 883575 w 883575"/>
              <a:gd name="connsiteY4" fmla="*/ 422449 h 469388"/>
              <a:gd name="connsiteX5" fmla="*/ 836636 w 883575"/>
              <a:gd name="connsiteY5" fmla="*/ 469388 h 469388"/>
              <a:gd name="connsiteX6" fmla="*/ 46939 w 883575"/>
              <a:gd name="connsiteY6" fmla="*/ 469388 h 469388"/>
              <a:gd name="connsiteX7" fmla="*/ 0 w 883575"/>
              <a:gd name="connsiteY7" fmla="*/ 422449 h 469388"/>
              <a:gd name="connsiteX8" fmla="*/ 0 w 883575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75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36636" y="0"/>
                </a:lnTo>
                <a:cubicBezTo>
                  <a:pt x="862560" y="0"/>
                  <a:pt x="883575" y="21015"/>
                  <a:pt x="883575" y="46939"/>
                </a:cubicBezTo>
                <a:lnTo>
                  <a:pt x="883575" y="422449"/>
                </a:lnTo>
                <a:cubicBezTo>
                  <a:pt x="883575" y="448373"/>
                  <a:pt x="862560" y="469388"/>
                  <a:pt x="836636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296319" y="4286257"/>
            <a:ext cx="648000" cy="528448"/>
          </a:xfrm>
          <a:custGeom>
            <a:avLst/>
            <a:gdLst>
              <a:gd name="connsiteX0" fmla="*/ 0 w 869870"/>
              <a:gd name="connsiteY0" fmla="*/ 46939 h 469388"/>
              <a:gd name="connsiteX1" fmla="*/ 46939 w 869870"/>
              <a:gd name="connsiteY1" fmla="*/ 0 h 469388"/>
              <a:gd name="connsiteX2" fmla="*/ 822931 w 869870"/>
              <a:gd name="connsiteY2" fmla="*/ 0 h 469388"/>
              <a:gd name="connsiteX3" fmla="*/ 869870 w 869870"/>
              <a:gd name="connsiteY3" fmla="*/ 46939 h 469388"/>
              <a:gd name="connsiteX4" fmla="*/ 869870 w 869870"/>
              <a:gd name="connsiteY4" fmla="*/ 422449 h 469388"/>
              <a:gd name="connsiteX5" fmla="*/ 822931 w 869870"/>
              <a:gd name="connsiteY5" fmla="*/ 469388 h 469388"/>
              <a:gd name="connsiteX6" fmla="*/ 46939 w 869870"/>
              <a:gd name="connsiteY6" fmla="*/ 469388 h 469388"/>
              <a:gd name="connsiteX7" fmla="*/ 0 w 869870"/>
              <a:gd name="connsiteY7" fmla="*/ 422449 h 469388"/>
              <a:gd name="connsiteX8" fmla="*/ 0 w 869870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870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822931" y="0"/>
                </a:lnTo>
                <a:cubicBezTo>
                  <a:pt x="848855" y="0"/>
                  <a:pt x="869870" y="21015"/>
                  <a:pt x="869870" y="46939"/>
                </a:cubicBezTo>
                <a:lnTo>
                  <a:pt x="869870" y="422449"/>
                </a:lnTo>
                <a:cubicBezTo>
                  <a:pt x="869870" y="448373"/>
                  <a:pt x="848855" y="469388"/>
                  <a:pt x="822931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43,6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8296319" y="4929198"/>
            <a:ext cx="648000" cy="554460"/>
          </a:xfrm>
          <a:custGeom>
            <a:avLst/>
            <a:gdLst>
              <a:gd name="connsiteX0" fmla="*/ 0 w 843094"/>
              <a:gd name="connsiteY0" fmla="*/ 46939 h 469388"/>
              <a:gd name="connsiteX1" fmla="*/ 46939 w 843094"/>
              <a:gd name="connsiteY1" fmla="*/ 0 h 469388"/>
              <a:gd name="connsiteX2" fmla="*/ 796155 w 843094"/>
              <a:gd name="connsiteY2" fmla="*/ 0 h 469388"/>
              <a:gd name="connsiteX3" fmla="*/ 843094 w 843094"/>
              <a:gd name="connsiteY3" fmla="*/ 46939 h 469388"/>
              <a:gd name="connsiteX4" fmla="*/ 843094 w 843094"/>
              <a:gd name="connsiteY4" fmla="*/ 422449 h 469388"/>
              <a:gd name="connsiteX5" fmla="*/ 796155 w 843094"/>
              <a:gd name="connsiteY5" fmla="*/ 469388 h 469388"/>
              <a:gd name="connsiteX6" fmla="*/ 46939 w 843094"/>
              <a:gd name="connsiteY6" fmla="*/ 469388 h 469388"/>
              <a:gd name="connsiteX7" fmla="*/ 0 w 843094"/>
              <a:gd name="connsiteY7" fmla="*/ 422449 h 469388"/>
              <a:gd name="connsiteX8" fmla="*/ 0 w 843094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094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96155" y="0"/>
                </a:lnTo>
                <a:cubicBezTo>
                  <a:pt x="822079" y="0"/>
                  <a:pt x="843094" y="21015"/>
                  <a:pt x="843094" y="46939"/>
                </a:cubicBezTo>
                <a:lnTo>
                  <a:pt x="843094" y="422449"/>
                </a:lnTo>
                <a:cubicBezTo>
                  <a:pt x="843094" y="448373"/>
                  <a:pt x="822079" y="469388"/>
                  <a:pt x="796155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65,4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8296319" y="5594752"/>
            <a:ext cx="648000" cy="603286"/>
          </a:xfrm>
          <a:custGeom>
            <a:avLst/>
            <a:gdLst>
              <a:gd name="connsiteX0" fmla="*/ 0 w 791989"/>
              <a:gd name="connsiteY0" fmla="*/ 46939 h 469388"/>
              <a:gd name="connsiteX1" fmla="*/ 46939 w 791989"/>
              <a:gd name="connsiteY1" fmla="*/ 0 h 469388"/>
              <a:gd name="connsiteX2" fmla="*/ 745050 w 791989"/>
              <a:gd name="connsiteY2" fmla="*/ 0 h 469388"/>
              <a:gd name="connsiteX3" fmla="*/ 791989 w 791989"/>
              <a:gd name="connsiteY3" fmla="*/ 46939 h 469388"/>
              <a:gd name="connsiteX4" fmla="*/ 791989 w 791989"/>
              <a:gd name="connsiteY4" fmla="*/ 422449 h 469388"/>
              <a:gd name="connsiteX5" fmla="*/ 745050 w 791989"/>
              <a:gd name="connsiteY5" fmla="*/ 469388 h 469388"/>
              <a:gd name="connsiteX6" fmla="*/ 46939 w 791989"/>
              <a:gd name="connsiteY6" fmla="*/ 469388 h 469388"/>
              <a:gd name="connsiteX7" fmla="*/ 0 w 791989"/>
              <a:gd name="connsiteY7" fmla="*/ 422449 h 469388"/>
              <a:gd name="connsiteX8" fmla="*/ 0 w 791989"/>
              <a:gd name="connsiteY8" fmla="*/ 46939 h 46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89" h="469388">
                <a:moveTo>
                  <a:pt x="0" y="46939"/>
                </a:moveTo>
                <a:cubicBezTo>
                  <a:pt x="0" y="21015"/>
                  <a:pt x="21015" y="0"/>
                  <a:pt x="46939" y="0"/>
                </a:cubicBezTo>
                <a:lnTo>
                  <a:pt x="745050" y="0"/>
                </a:lnTo>
                <a:cubicBezTo>
                  <a:pt x="770974" y="0"/>
                  <a:pt x="791989" y="21015"/>
                  <a:pt x="791989" y="46939"/>
                </a:cubicBezTo>
                <a:lnTo>
                  <a:pt x="791989" y="422449"/>
                </a:lnTo>
                <a:cubicBezTo>
                  <a:pt x="791989" y="448373"/>
                  <a:pt x="770974" y="469388"/>
                  <a:pt x="745050" y="469388"/>
                </a:cubicBezTo>
                <a:lnTo>
                  <a:pt x="46939" y="469388"/>
                </a:lnTo>
                <a:cubicBezTo>
                  <a:pt x="21015" y="469388"/>
                  <a:pt x="0" y="448373"/>
                  <a:pt x="0" y="422449"/>
                </a:cubicBezTo>
                <a:lnTo>
                  <a:pt x="0" y="46939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68" tIns="59468" rIns="59468" bIns="594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52 628</a:t>
            </a:r>
            <a:endPara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251520" y="4023799"/>
            <a:ext cx="5577116" cy="3463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62865" rIns="125730" bIns="62865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ru-RU" sz="3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82" y="976887"/>
            <a:ext cx="855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prstClr val="black"/>
                </a:solidFill>
                <a:cs typeface="+mn-cs"/>
              </a:rPr>
              <a:t>Бюджет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 – план доходов и направлений расходования денежных средств любого экономического объекта (от государства до семьи), устанавливаемый на определенный период времени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476" y="1420097"/>
            <a:ext cx="855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prstClr val="black"/>
                </a:solidFill>
                <a:cs typeface="+mn-cs"/>
              </a:rPr>
              <a:t>Бюджетная система</a:t>
            </a:r>
            <a:r>
              <a:rPr lang="ru-RU" sz="1400" i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– совокупность бюджетов различных видов, организованных в определенную систему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476" y="3188294"/>
            <a:ext cx="855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prstClr val="black"/>
                </a:solidFill>
                <a:cs typeface="+mn-cs"/>
              </a:rPr>
              <a:t>Межбюджетные трансферты</a:t>
            </a:r>
            <a:r>
              <a:rPr lang="ru-RU" sz="1400" i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– средства, предоставляемые одним бюджетом бюджетной системы другому бюджету бюджетной системы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964" y="5147179"/>
            <a:ext cx="5000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prstClr val="black"/>
                </a:solidFill>
                <a:cs typeface="+mn-cs"/>
              </a:rPr>
              <a:t>Субвенции</a:t>
            </a:r>
            <a:r>
              <a:rPr lang="ru-RU" sz="1400" dirty="0">
                <a:solidFill>
                  <a:prstClr val="black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– межбюджетные </a:t>
            </a:r>
            <a:r>
              <a:rPr lang="ru-RU" sz="1400" dirty="0">
                <a:solidFill>
                  <a:prstClr val="black"/>
                </a:solidFill>
                <a:cs typeface="+mn-cs"/>
              </a:rPr>
              <a:t>трансферты,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предоставляемые на </a:t>
            </a:r>
            <a:r>
              <a:rPr lang="ru-RU" sz="1400" u="sng" dirty="0" smtClean="0">
                <a:solidFill>
                  <a:prstClr val="black"/>
                </a:solidFill>
                <a:cs typeface="+mn-cs"/>
              </a:rPr>
              <a:t>финансирование переданных полномочий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 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964" y="4424309"/>
            <a:ext cx="5000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prstClr val="black"/>
                </a:solidFill>
                <a:cs typeface="+mn-cs"/>
              </a:rPr>
              <a:t>Субсидии</a:t>
            </a:r>
            <a:r>
              <a:rPr lang="ru-RU" sz="1400" dirty="0">
                <a:solidFill>
                  <a:prstClr val="black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– межбюджетные </a:t>
            </a:r>
            <a:r>
              <a:rPr lang="ru-RU" sz="1400" dirty="0">
                <a:solidFill>
                  <a:prstClr val="black"/>
                </a:solidFill>
                <a:cs typeface="+mn-cs"/>
              </a:rPr>
              <a:t>трансферты, предоставляемые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на условиях </a:t>
            </a:r>
            <a:r>
              <a:rPr lang="ru-RU" sz="1400" u="sng" dirty="0" smtClean="0">
                <a:solidFill>
                  <a:prstClr val="black"/>
                </a:solidFill>
                <a:cs typeface="+mn-cs"/>
              </a:rPr>
              <a:t>софинансировани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я расходов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392" y="3762298"/>
            <a:ext cx="4992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prstClr val="black"/>
                </a:solidFill>
                <a:cs typeface="+mn-cs"/>
              </a:rPr>
              <a:t>Дотации</a:t>
            </a:r>
            <a:r>
              <a:rPr lang="ru-RU" sz="1400" i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– межбюджетные трансферты, предоставляемые </a:t>
            </a:r>
            <a:r>
              <a:rPr lang="ru-RU" sz="1400" u="sng" dirty="0" smtClean="0">
                <a:solidFill>
                  <a:prstClr val="black"/>
                </a:solidFill>
                <a:cs typeface="+mn-cs"/>
              </a:rPr>
              <a:t>без условий целевого назначения и их использования</a:t>
            </a:r>
            <a:endParaRPr lang="ru-RU" sz="1400" u="sng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63" y="2640801"/>
            <a:ext cx="855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prstClr val="black"/>
                </a:solidFill>
                <a:cs typeface="+mn-cs"/>
              </a:rPr>
              <a:t>Источники финансирования дефицита бюджета</a:t>
            </a:r>
            <a:r>
              <a:rPr lang="ru-RU" sz="1400" i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– средства, привлекаемые в бюджет для покрытия дефицита (кредиты, ценные бумаги, иные источники)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46800" y="6471920"/>
            <a:ext cx="10080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9730" y="69850"/>
            <a:ext cx="4572000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476" y="1904932"/>
            <a:ext cx="8559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prstClr val="black"/>
                </a:solidFill>
                <a:cs typeface="+mn-cs"/>
              </a:rPr>
              <a:t>Муниципальная программа</a:t>
            </a:r>
            <a:r>
              <a:rPr lang="ru-RU" sz="1400" i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– система мероприятий и инструментов муниципальной политики, обеспечивающих в рамках реализации ключевых муниципальных функций достижение приоритетов и целей муниципальной политики в сфере социально-экономического развития и безопасности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i.smirnov\Documents\Бюджет для граждан\Фото\55f7c5fd87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23" y="3922029"/>
            <a:ext cx="3510107" cy="233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4963" y="5779794"/>
            <a:ext cx="5000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prstClr val="black"/>
                </a:solidFill>
                <a:cs typeface="+mn-cs"/>
              </a:rPr>
              <a:t>Бюджетный процесс</a:t>
            </a:r>
            <a:r>
              <a:rPr lang="ru-RU" sz="1400" dirty="0" smtClean="0">
                <a:solidFill>
                  <a:prstClr val="black"/>
                </a:solidFill>
                <a:cs typeface="+mn-cs"/>
              </a:rPr>
              <a:t> – </a:t>
            </a:r>
            <a:r>
              <a:rPr lang="ru-RU" sz="1400" dirty="0"/>
              <a:t>регламентируемая нормами права деятельность органов </a:t>
            </a:r>
            <a:r>
              <a:rPr lang="ru-RU" sz="1400" dirty="0" smtClean="0"/>
              <a:t>по </a:t>
            </a:r>
            <a:r>
              <a:rPr lang="ru-RU" sz="1400" dirty="0"/>
              <a:t>составлению, рассмотрению и утверждению, исполнению бюджетов и контролю за их исполнением.</a:t>
            </a:r>
            <a:endParaRPr lang="ru-RU" sz="14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user2\Pictures\Бюджет\3d-elderly-person-9603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1024756" cy="1216609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2\Pictures\Бюджет\3d-puppet-carrying-patient-armchair-4583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23" y="527113"/>
            <a:ext cx="1093468" cy="117189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869" y="2936166"/>
            <a:ext cx="4932000" cy="504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граждане муниципального образования «Майкопский район», чел.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959" y="3573016"/>
            <a:ext cx="4932000" cy="684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служащие, имеющие право на пенсию за выслугу лет и назначенную Администрацией муниципального образования «Майкопский район», чел.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959" y="4388644"/>
            <a:ext cx="4932000" cy="6134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зарегистрированных в Майкопском районе общественных организаций, ед.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959" y="5076000"/>
            <a:ext cx="4932000" cy="54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Майкопского района, чел.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959" y="5709549"/>
            <a:ext cx="4932000" cy="576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ветеранам ВОВ Майкопского района, чел.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112" y="2149805"/>
            <a:ext cx="3437077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131895" y="907677"/>
            <a:ext cx="3903032" cy="624655"/>
          </a:xfrm>
          <a:custGeom>
            <a:avLst/>
            <a:gdLst>
              <a:gd name="connsiteX0" fmla="*/ 0 w 3903032"/>
              <a:gd name="connsiteY0" fmla="*/ 62466 h 624655"/>
              <a:gd name="connsiteX1" fmla="*/ 62466 w 3903032"/>
              <a:gd name="connsiteY1" fmla="*/ 0 h 624655"/>
              <a:gd name="connsiteX2" fmla="*/ 3840567 w 3903032"/>
              <a:gd name="connsiteY2" fmla="*/ 0 h 624655"/>
              <a:gd name="connsiteX3" fmla="*/ 3903033 w 3903032"/>
              <a:gd name="connsiteY3" fmla="*/ 62466 h 624655"/>
              <a:gd name="connsiteX4" fmla="*/ 3903032 w 3903032"/>
              <a:gd name="connsiteY4" fmla="*/ 562190 h 624655"/>
              <a:gd name="connsiteX5" fmla="*/ 3840566 w 3903032"/>
              <a:gd name="connsiteY5" fmla="*/ 624656 h 624655"/>
              <a:gd name="connsiteX6" fmla="*/ 62466 w 3903032"/>
              <a:gd name="connsiteY6" fmla="*/ 624655 h 624655"/>
              <a:gd name="connsiteX7" fmla="*/ 0 w 3903032"/>
              <a:gd name="connsiteY7" fmla="*/ 562189 h 624655"/>
              <a:gd name="connsiteX8" fmla="*/ 0 w 390303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03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3840567" y="0"/>
                </a:lnTo>
                <a:cubicBezTo>
                  <a:pt x="3875066" y="0"/>
                  <a:pt x="3903033" y="27967"/>
                  <a:pt x="3903033" y="62466"/>
                </a:cubicBezTo>
                <a:cubicBezTo>
                  <a:pt x="3903033" y="229041"/>
                  <a:pt x="3903032" y="395615"/>
                  <a:pt x="3903032" y="562190"/>
                </a:cubicBezTo>
                <a:cubicBezTo>
                  <a:pt x="3903032" y="596689"/>
                  <a:pt x="3875065" y="624656"/>
                  <a:pt x="384056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005798" y="21499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05798" y="293218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033888" y="3655263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073121" y="438122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073121" y="503223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073121" y="56832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798693" y="21499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798693" y="293218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5826783" y="3655263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5866016" y="4374693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5866016" y="503223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5866016" y="56832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6591588" y="21499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6591588" y="2932188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6619678" y="3655263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6658911" y="438122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6658911" y="503223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6658911" y="56832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7384483" y="21499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7412573" y="2936166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7412573" y="3655263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7451806" y="438122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7451806" y="503223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7451806" y="5683241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9728" y="0"/>
            <a:ext cx="6697586" cy="6206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муниципального образования  «Майкопский район» «Социальное развитие»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0" cy="44115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user2\Pictures\Бюджет\bent-3d-person-puppet-going-cane-4608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64" y="831391"/>
            <a:ext cx="969913" cy="96206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37" y="-19856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2\Pictures\Бюджет\depositphotos_40598081-stock-photo-3d-white-people-mother-wit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55" y="1092353"/>
            <a:ext cx="836729" cy="10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Номер слайда 2"/>
          <p:cNvSpPr txBox="1">
            <a:spLocks/>
          </p:cNvSpPr>
          <p:nvPr/>
        </p:nvSpPr>
        <p:spPr>
          <a:xfrm>
            <a:off x="8233253" y="643943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8224951" y="2151695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36" tIns="71636" rIns="71636" bIns="716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8253041" y="2937920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8253041" y="3657017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8292274" y="4382974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Полилиния 55"/>
          <p:cNvSpPr/>
          <p:nvPr/>
        </p:nvSpPr>
        <p:spPr>
          <a:xfrm>
            <a:off x="8292274" y="5033984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8292274" y="5713047"/>
            <a:ext cx="731452" cy="624655"/>
          </a:xfrm>
          <a:custGeom>
            <a:avLst/>
            <a:gdLst>
              <a:gd name="connsiteX0" fmla="*/ 0 w 731452"/>
              <a:gd name="connsiteY0" fmla="*/ 62466 h 624655"/>
              <a:gd name="connsiteX1" fmla="*/ 62466 w 731452"/>
              <a:gd name="connsiteY1" fmla="*/ 0 h 624655"/>
              <a:gd name="connsiteX2" fmla="*/ 668987 w 731452"/>
              <a:gd name="connsiteY2" fmla="*/ 0 h 624655"/>
              <a:gd name="connsiteX3" fmla="*/ 731453 w 731452"/>
              <a:gd name="connsiteY3" fmla="*/ 62466 h 624655"/>
              <a:gd name="connsiteX4" fmla="*/ 731452 w 731452"/>
              <a:gd name="connsiteY4" fmla="*/ 562190 h 624655"/>
              <a:gd name="connsiteX5" fmla="*/ 668986 w 731452"/>
              <a:gd name="connsiteY5" fmla="*/ 624656 h 624655"/>
              <a:gd name="connsiteX6" fmla="*/ 62466 w 731452"/>
              <a:gd name="connsiteY6" fmla="*/ 624655 h 624655"/>
              <a:gd name="connsiteX7" fmla="*/ 0 w 731452"/>
              <a:gd name="connsiteY7" fmla="*/ 562189 h 624655"/>
              <a:gd name="connsiteX8" fmla="*/ 0 w 731452"/>
              <a:gd name="connsiteY8" fmla="*/ 62466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624655">
                <a:moveTo>
                  <a:pt x="0" y="62466"/>
                </a:moveTo>
                <a:cubicBezTo>
                  <a:pt x="0" y="27967"/>
                  <a:pt x="27967" y="0"/>
                  <a:pt x="62466" y="0"/>
                </a:cubicBezTo>
                <a:lnTo>
                  <a:pt x="668987" y="0"/>
                </a:lnTo>
                <a:cubicBezTo>
                  <a:pt x="703486" y="0"/>
                  <a:pt x="731453" y="27967"/>
                  <a:pt x="731453" y="62466"/>
                </a:cubicBezTo>
                <a:cubicBezTo>
                  <a:pt x="731453" y="229041"/>
                  <a:pt x="731452" y="395615"/>
                  <a:pt x="731452" y="562190"/>
                </a:cubicBezTo>
                <a:cubicBezTo>
                  <a:pt x="731452" y="596689"/>
                  <a:pt x="703485" y="624656"/>
                  <a:pt x="668986" y="624656"/>
                </a:cubicBezTo>
                <a:lnTo>
                  <a:pt x="62466" y="624655"/>
                </a:lnTo>
                <a:cubicBezTo>
                  <a:pt x="27967" y="624655"/>
                  <a:pt x="0" y="596688"/>
                  <a:pt x="0" y="562189"/>
                </a:cubicBezTo>
                <a:lnTo>
                  <a:pt x="0" y="62466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206" tIns="60206" rIns="60206" bIns="6020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5650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779" y="772096"/>
            <a:ext cx="6152413" cy="19506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культурного потенциала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"Майкопский район"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роли институтов гражданского общества как субъектов культурной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 формированию гармонично развитой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способной к активному участию в реализации государственной культурной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наследия и создание условий для развития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9" y="2903549"/>
            <a:ext cx="25671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158021" y="2874351"/>
            <a:ext cx="5679185" cy="591406"/>
          </a:xfrm>
          <a:custGeom>
            <a:avLst/>
            <a:gdLst>
              <a:gd name="connsiteX0" fmla="*/ 0 w 4145917"/>
              <a:gd name="connsiteY0" fmla="*/ 70616 h 706156"/>
              <a:gd name="connsiteX1" fmla="*/ 70616 w 4145917"/>
              <a:gd name="connsiteY1" fmla="*/ 0 h 706156"/>
              <a:gd name="connsiteX2" fmla="*/ 4075301 w 4145917"/>
              <a:gd name="connsiteY2" fmla="*/ 0 h 706156"/>
              <a:gd name="connsiteX3" fmla="*/ 4145917 w 4145917"/>
              <a:gd name="connsiteY3" fmla="*/ 70616 h 706156"/>
              <a:gd name="connsiteX4" fmla="*/ 4145917 w 4145917"/>
              <a:gd name="connsiteY4" fmla="*/ 635540 h 706156"/>
              <a:gd name="connsiteX5" fmla="*/ 4075301 w 4145917"/>
              <a:gd name="connsiteY5" fmla="*/ 706156 h 706156"/>
              <a:gd name="connsiteX6" fmla="*/ 70616 w 4145917"/>
              <a:gd name="connsiteY6" fmla="*/ 706156 h 706156"/>
              <a:gd name="connsiteX7" fmla="*/ 0 w 4145917"/>
              <a:gd name="connsiteY7" fmla="*/ 635540 h 706156"/>
              <a:gd name="connsiteX8" fmla="*/ 0 w 4145917"/>
              <a:gd name="connsiteY8" fmla="*/ 70616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5917" h="706156">
                <a:moveTo>
                  <a:pt x="0" y="70616"/>
                </a:moveTo>
                <a:cubicBezTo>
                  <a:pt x="0" y="31616"/>
                  <a:pt x="31616" y="0"/>
                  <a:pt x="70616" y="0"/>
                </a:cubicBezTo>
                <a:lnTo>
                  <a:pt x="4075301" y="0"/>
                </a:lnTo>
                <a:cubicBezTo>
                  <a:pt x="4114301" y="0"/>
                  <a:pt x="4145917" y="31616"/>
                  <a:pt x="4145917" y="70616"/>
                </a:cubicBezTo>
                <a:lnTo>
                  <a:pt x="4145917" y="635540"/>
                </a:lnTo>
                <a:cubicBezTo>
                  <a:pt x="4145917" y="674540"/>
                  <a:pt x="4114301" y="706156"/>
                  <a:pt x="4075301" y="706156"/>
                </a:cubicBezTo>
                <a:lnTo>
                  <a:pt x="70616" y="706156"/>
                </a:lnTo>
                <a:cubicBezTo>
                  <a:pt x="31616" y="706156"/>
                  <a:pt x="0" y="674540"/>
                  <a:pt x="0" y="635540"/>
                </a:cubicBezTo>
                <a:lnTo>
                  <a:pt x="0" y="70616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43" tIns="81643" rIns="81643" bIns="8164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205332" y="3499570"/>
            <a:ext cx="2448000" cy="385761"/>
          </a:xfrm>
          <a:custGeom>
            <a:avLst/>
            <a:gdLst>
              <a:gd name="connsiteX0" fmla="*/ 0 w 2423890"/>
              <a:gd name="connsiteY0" fmla="*/ 49092 h 490919"/>
              <a:gd name="connsiteX1" fmla="*/ 49092 w 2423890"/>
              <a:gd name="connsiteY1" fmla="*/ 0 h 490919"/>
              <a:gd name="connsiteX2" fmla="*/ 2374798 w 2423890"/>
              <a:gd name="connsiteY2" fmla="*/ 0 h 490919"/>
              <a:gd name="connsiteX3" fmla="*/ 2423890 w 2423890"/>
              <a:gd name="connsiteY3" fmla="*/ 49092 h 490919"/>
              <a:gd name="connsiteX4" fmla="*/ 2423890 w 2423890"/>
              <a:gd name="connsiteY4" fmla="*/ 441827 h 490919"/>
              <a:gd name="connsiteX5" fmla="*/ 2374798 w 2423890"/>
              <a:gd name="connsiteY5" fmla="*/ 490919 h 490919"/>
              <a:gd name="connsiteX6" fmla="*/ 49092 w 2423890"/>
              <a:gd name="connsiteY6" fmla="*/ 490919 h 490919"/>
              <a:gd name="connsiteX7" fmla="*/ 0 w 2423890"/>
              <a:gd name="connsiteY7" fmla="*/ 441827 h 490919"/>
              <a:gd name="connsiteX8" fmla="*/ 0 w 2423890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890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2374798" y="0"/>
                </a:lnTo>
                <a:cubicBezTo>
                  <a:pt x="2401911" y="0"/>
                  <a:pt x="2423890" y="21979"/>
                  <a:pt x="2423890" y="49092"/>
                </a:cubicBezTo>
                <a:lnTo>
                  <a:pt x="2423890" y="441827"/>
                </a:lnTo>
                <a:cubicBezTo>
                  <a:pt x="2423890" y="468940"/>
                  <a:pt x="2401911" y="490919"/>
                  <a:pt x="2374798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29" tIns="71529" rIns="71529" bIns="71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206536" y="3949635"/>
            <a:ext cx="2448000" cy="686673"/>
          </a:xfrm>
          <a:custGeom>
            <a:avLst/>
            <a:gdLst>
              <a:gd name="connsiteX0" fmla="*/ 0 w 2414435"/>
              <a:gd name="connsiteY0" fmla="*/ 42292 h 422924"/>
              <a:gd name="connsiteX1" fmla="*/ 42292 w 2414435"/>
              <a:gd name="connsiteY1" fmla="*/ 0 h 422924"/>
              <a:gd name="connsiteX2" fmla="*/ 2372143 w 2414435"/>
              <a:gd name="connsiteY2" fmla="*/ 0 h 422924"/>
              <a:gd name="connsiteX3" fmla="*/ 2414435 w 2414435"/>
              <a:gd name="connsiteY3" fmla="*/ 42292 h 422924"/>
              <a:gd name="connsiteX4" fmla="*/ 2414435 w 2414435"/>
              <a:gd name="connsiteY4" fmla="*/ 380632 h 422924"/>
              <a:gd name="connsiteX5" fmla="*/ 2372143 w 2414435"/>
              <a:gd name="connsiteY5" fmla="*/ 422924 h 422924"/>
              <a:gd name="connsiteX6" fmla="*/ 42292 w 2414435"/>
              <a:gd name="connsiteY6" fmla="*/ 422924 h 422924"/>
              <a:gd name="connsiteX7" fmla="*/ 0 w 2414435"/>
              <a:gd name="connsiteY7" fmla="*/ 380632 h 422924"/>
              <a:gd name="connsiteX8" fmla="*/ 0 w 2414435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435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2372143" y="0"/>
                </a:lnTo>
                <a:cubicBezTo>
                  <a:pt x="2395500" y="0"/>
                  <a:pt x="2414435" y="18935"/>
                  <a:pt x="2414435" y="42292"/>
                </a:cubicBezTo>
                <a:lnTo>
                  <a:pt x="2414435" y="380632"/>
                </a:lnTo>
                <a:cubicBezTo>
                  <a:pt x="2414435" y="403989"/>
                  <a:pt x="2395500" y="422924"/>
                  <a:pt x="2372143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07" tIns="58107" rIns="58107" bIns="5810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"Обеспечение жителей услугами по организации досуга и услугами организаций культуры"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208926" y="4654099"/>
            <a:ext cx="2448000" cy="483425"/>
          </a:xfrm>
          <a:custGeom>
            <a:avLst/>
            <a:gdLst>
              <a:gd name="connsiteX0" fmla="*/ 0 w 2395637"/>
              <a:gd name="connsiteY0" fmla="*/ 70616 h 706156"/>
              <a:gd name="connsiteX1" fmla="*/ 70616 w 2395637"/>
              <a:gd name="connsiteY1" fmla="*/ 0 h 706156"/>
              <a:gd name="connsiteX2" fmla="*/ 2325021 w 2395637"/>
              <a:gd name="connsiteY2" fmla="*/ 0 h 706156"/>
              <a:gd name="connsiteX3" fmla="*/ 2395637 w 2395637"/>
              <a:gd name="connsiteY3" fmla="*/ 70616 h 706156"/>
              <a:gd name="connsiteX4" fmla="*/ 2395637 w 2395637"/>
              <a:gd name="connsiteY4" fmla="*/ 635540 h 706156"/>
              <a:gd name="connsiteX5" fmla="*/ 2325021 w 2395637"/>
              <a:gd name="connsiteY5" fmla="*/ 706156 h 706156"/>
              <a:gd name="connsiteX6" fmla="*/ 70616 w 2395637"/>
              <a:gd name="connsiteY6" fmla="*/ 706156 h 706156"/>
              <a:gd name="connsiteX7" fmla="*/ 0 w 2395637"/>
              <a:gd name="connsiteY7" fmla="*/ 635540 h 706156"/>
              <a:gd name="connsiteX8" fmla="*/ 0 w 2395637"/>
              <a:gd name="connsiteY8" fmla="*/ 70616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637" h="706156">
                <a:moveTo>
                  <a:pt x="0" y="70616"/>
                </a:moveTo>
                <a:cubicBezTo>
                  <a:pt x="0" y="31616"/>
                  <a:pt x="31616" y="0"/>
                  <a:pt x="70616" y="0"/>
                </a:cubicBezTo>
                <a:lnTo>
                  <a:pt x="2325021" y="0"/>
                </a:lnTo>
                <a:cubicBezTo>
                  <a:pt x="2364021" y="0"/>
                  <a:pt x="2395637" y="31616"/>
                  <a:pt x="2395637" y="70616"/>
                </a:cubicBezTo>
                <a:lnTo>
                  <a:pt x="2395637" y="635540"/>
                </a:lnTo>
                <a:cubicBezTo>
                  <a:pt x="2395637" y="674540"/>
                  <a:pt x="2364021" y="706156"/>
                  <a:pt x="2325021" y="706156"/>
                </a:cubicBezTo>
                <a:lnTo>
                  <a:pt x="70616" y="706156"/>
                </a:lnTo>
                <a:cubicBezTo>
                  <a:pt x="31616" y="706156"/>
                  <a:pt x="0" y="674540"/>
                  <a:pt x="0" y="635540"/>
                </a:cubicBezTo>
                <a:lnTo>
                  <a:pt x="0" y="70616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03" tIns="66403" rIns="66403" bIns="6640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"Поддержка и совершенствование музейной деятельности"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196642" y="5214135"/>
            <a:ext cx="2447999" cy="501256"/>
          </a:xfrm>
          <a:custGeom>
            <a:avLst/>
            <a:gdLst>
              <a:gd name="connsiteX0" fmla="*/ 0 w 2358478"/>
              <a:gd name="connsiteY0" fmla="*/ 40690 h 406901"/>
              <a:gd name="connsiteX1" fmla="*/ 40690 w 2358478"/>
              <a:gd name="connsiteY1" fmla="*/ 0 h 406901"/>
              <a:gd name="connsiteX2" fmla="*/ 2317788 w 2358478"/>
              <a:gd name="connsiteY2" fmla="*/ 0 h 406901"/>
              <a:gd name="connsiteX3" fmla="*/ 2358478 w 2358478"/>
              <a:gd name="connsiteY3" fmla="*/ 40690 h 406901"/>
              <a:gd name="connsiteX4" fmla="*/ 2358478 w 2358478"/>
              <a:gd name="connsiteY4" fmla="*/ 366211 h 406901"/>
              <a:gd name="connsiteX5" fmla="*/ 2317788 w 2358478"/>
              <a:gd name="connsiteY5" fmla="*/ 406901 h 406901"/>
              <a:gd name="connsiteX6" fmla="*/ 40690 w 2358478"/>
              <a:gd name="connsiteY6" fmla="*/ 406901 h 406901"/>
              <a:gd name="connsiteX7" fmla="*/ 0 w 2358478"/>
              <a:gd name="connsiteY7" fmla="*/ 366211 h 406901"/>
              <a:gd name="connsiteX8" fmla="*/ 0 w 2358478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478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2317788" y="0"/>
                </a:lnTo>
                <a:cubicBezTo>
                  <a:pt x="2340260" y="0"/>
                  <a:pt x="2358478" y="18218"/>
                  <a:pt x="2358478" y="40690"/>
                </a:cubicBezTo>
                <a:lnTo>
                  <a:pt x="2358478" y="366211"/>
                </a:lnTo>
                <a:cubicBezTo>
                  <a:pt x="2358478" y="388683"/>
                  <a:pt x="2340260" y="406901"/>
                  <a:pt x="2317788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638" tIns="57638" rIns="57638" bIns="5763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"Организация библиотечного обслуживания населения"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196641" y="5792002"/>
            <a:ext cx="2448000" cy="695128"/>
          </a:xfrm>
          <a:custGeom>
            <a:avLst/>
            <a:gdLst>
              <a:gd name="connsiteX0" fmla="*/ 0 w 2358478"/>
              <a:gd name="connsiteY0" fmla="*/ 70616 h 706156"/>
              <a:gd name="connsiteX1" fmla="*/ 70616 w 2358478"/>
              <a:gd name="connsiteY1" fmla="*/ 0 h 706156"/>
              <a:gd name="connsiteX2" fmla="*/ 2287862 w 2358478"/>
              <a:gd name="connsiteY2" fmla="*/ 0 h 706156"/>
              <a:gd name="connsiteX3" fmla="*/ 2358478 w 2358478"/>
              <a:gd name="connsiteY3" fmla="*/ 70616 h 706156"/>
              <a:gd name="connsiteX4" fmla="*/ 2358478 w 2358478"/>
              <a:gd name="connsiteY4" fmla="*/ 635540 h 706156"/>
              <a:gd name="connsiteX5" fmla="*/ 2287862 w 2358478"/>
              <a:gd name="connsiteY5" fmla="*/ 706156 h 706156"/>
              <a:gd name="connsiteX6" fmla="*/ 70616 w 2358478"/>
              <a:gd name="connsiteY6" fmla="*/ 706156 h 706156"/>
              <a:gd name="connsiteX7" fmla="*/ 0 w 2358478"/>
              <a:gd name="connsiteY7" fmla="*/ 635540 h 706156"/>
              <a:gd name="connsiteX8" fmla="*/ 0 w 2358478"/>
              <a:gd name="connsiteY8" fmla="*/ 70616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478" h="706156">
                <a:moveTo>
                  <a:pt x="0" y="70616"/>
                </a:moveTo>
                <a:cubicBezTo>
                  <a:pt x="0" y="31616"/>
                  <a:pt x="31616" y="0"/>
                  <a:pt x="70616" y="0"/>
                </a:cubicBezTo>
                <a:lnTo>
                  <a:pt x="2287862" y="0"/>
                </a:lnTo>
                <a:cubicBezTo>
                  <a:pt x="2326862" y="0"/>
                  <a:pt x="2358478" y="31616"/>
                  <a:pt x="2358478" y="70616"/>
                </a:cubicBezTo>
                <a:lnTo>
                  <a:pt x="2358478" y="635540"/>
                </a:lnTo>
                <a:cubicBezTo>
                  <a:pt x="2358478" y="674540"/>
                  <a:pt x="2326862" y="706156"/>
                  <a:pt x="2287862" y="706156"/>
                </a:cubicBezTo>
                <a:lnTo>
                  <a:pt x="70616" y="706156"/>
                </a:lnTo>
                <a:cubicBezTo>
                  <a:pt x="31616" y="706156"/>
                  <a:pt x="0" y="674540"/>
                  <a:pt x="0" y="635540"/>
                </a:cubicBezTo>
                <a:lnTo>
                  <a:pt x="0" y="70616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403" tIns="66403" rIns="66403" bIns="6640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"Создание условий для обеспечения функционирования учреждений культуры"</a:t>
            </a:r>
            <a:endPara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720906" y="3502287"/>
            <a:ext cx="612000" cy="385761"/>
          </a:xfrm>
          <a:custGeom>
            <a:avLst/>
            <a:gdLst>
              <a:gd name="connsiteX0" fmla="*/ 0 w 648923"/>
              <a:gd name="connsiteY0" fmla="*/ 49092 h 490919"/>
              <a:gd name="connsiteX1" fmla="*/ 49092 w 648923"/>
              <a:gd name="connsiteY1" fmla="*/ 0 h 490919"/>
              <a:gd name="connsiteX2" fmla="*/ 599831 w 648923"/>
              <a:gd name="connsiteY2" fmla="*/ 0 h 490919"/>
              <a:gd name="connsiteX3" fmla="*/ 648923 w 648923"/>
              <a:gd name="connsiteY3" fmla="*/ 49092 h 490919"/>
              <a:gd name="connsiteX4" fmla="*/ 648923 w 648923"/>
              <a:gd name="connsiteY4" fmla="*/ 441827 h 490919"/>
              <a:gd name="connsiteX5" fmla="*/ 599831 w 648923"/>
              <a:gd name="connsiteY5" fmla="*/ 490919 h 490919"/>
              <a:gd name="connsiteX6" fmla="*/ 49092 w 648923"/>
              <a:gd name="connsiteY6" fmla="*/ 490919 h 490919"/>
              <a:gd name="connsiteX7" fmla="*/ 0 w 648923"/>
              <a:gd name="connsiteY7" fmla="*/ 441827 h 490919"/>
              <a:gd name="connsiteX8" fmla="*/ 0 w 648923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23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99831" y="0"/>
                </a:lnTo>
                <a:cubicBezTo>
                  <a:pt x="626944" y="0"/>
                  <a:pt x="648923" y="21979"/>
                  <a:pt x="648923" y="49092"/>
                </a:cubicBezTo>
                <a:lnTo>
                  <a:pt x="648923" y="441827"/>
                </a:lnTo>
                <a:cubicBezTo>
                  <a:pt x="648923" y="468940"/>
                  <a:pt x="626944" y="490919"/>
                  <a:pt x="599831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29" tIns="71529" rIns="71529" bIns="71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720906" y="3952476"/>
            <a:ext cx="612000" cy="686673"/>
          </a:xfrm>
          <a:custGeom>
            <a:avLst/>
            <a:gdLst>
              <a:gd name="connsiteX0" fmla="*/ 0 w 653563"/>
              <a:gd name="connsiteY0" fmla="*/ 42292 h 422924"/>
              <a:gd name="connsiteX1" fmla="*/ 42292 w 653563"/>
              <a:gd name="connsiteY1" fmla="*/ 0 h 422924"/>
              <a:gd name="connsiteX2" fmla="*/ 611271 w 653563"/>
              <a:gd name="connsiteY2" fmla="*/ 0 h 422924"/>
              <a:gd name="connsiteX3" fmla="*/ 653563 w 653563"/>
              <a:gd name="connsiteY3" fmla="*/ 42292 h 422924"/>
              <a:gd name="connsiteX4" fmla="*/ 653563 w 653563"/>
              <a:gd name="connsiteY4" fmla="*/ 380632 h 422924"/>
              <a:gd name="connsiteX5" fmla="*/ 611271 w 653563"/>
              <a:gd name="connsiteY5" fmla="*/ 422924 h 422924"/>
              <a:gd name="connsiteX6" fmla="*/ 42292 w 653563"/>
              <a:gd name="connsiteY6" fmla="*/ 422924 h 422924"/>
              <a:gd name="connsiteX7" fmla="*/ 0 w 653563"/>
              <a:gd name="connsiteY7" fmla="*/ 380632 h 422924"/>
              <a:gd name="connsiteX8" fmla="*/ 0 w 653563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63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611271" y="0"/>
                </a:lnTo>
                <a:cubicBezTo>
                  <a:pt x="634628" y="0"/>
                  <a:pt x="653563" y="18935"/>
                  <a:pt x="653563" y="42292"/>
                </a:cubicBezTo>
                <a:lnTo>
                  <a:pt x="653563" y="380632"/>
                </a:lnTo>
                <a:cubicBezTo>
                  <a:pt x="653563" y="403989"/>
                  <a:pt x="634628" y="422924"/>
                  <a:pt x="611271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33184 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720906" y="4656941"/>
            <a:ext cx="612000" cy="430980"/>
          </a:xfrm>
          <a:custGeom>
            <a:avLst/>
            <a:gdLst>
              <a:gd name="connsiteX0" fmla="*/ 0 w 654823"/>
              <a:gd name="connsiteY0" fmla="*/ 65482 h 706156"/>
              <a:gd name="connsiteX1" fmla="*/ 65482 w 654823"/>
              <a:gd name="connsiteY1" fmla="*/ 0 h 706156"/>
              <a:gd name="connsiteX2" fmla="*/ 589341 w 654823"/>
              <a:gd name="connsiteY2" fmla="*/ 0 h 706156"/>
              <a:gd name="connsiteX3" fmla="*/ 654823 w 654823"/>
              <a:gd name="connsiteY3" fmla="*/ 65482 h 706156"/>
              <a:gd name="connsiteX4" fmla="*/ 654823 w 654823"/>
              <a:gd name="connsiteY4" fmla="*/ 640674 h 706156"/>
              <a:gd name="connsiteX5" fmla="*/ 589341 w 654823"/>
              <a:gd name="connsiteY5" fmla="*/ 706156 h 706156"/>
              <a:gd name="connsiteX6" fmla="*/ 65482 w 654823"/>
              <a:gd name="connsiteY6" fmla="*/ 706156 h 706156"/>
              <a:gd name="connsiteX7" fmla="*/ 0 w 654823"/>
              <a:gd name="connsiteY7" fmla="*/ 640674 h 706156"/>
              <a:gd name="connsiteX8" fmla="*/ 0 w 654823"/>
              <a:gd name="connsiteY8" fmla="*/ 65482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823" h="706156">
                <a:moveTo>
                  <a:pt x="0" y="65482"/>
                </a:moveTo>
                <a:cubicBezTo>
                  <a:pt x="0" y="29317"/>
                  <a:pt x="29317" y="0"/>
                  <a:pt x="65482" y="0"/>
                </a:cubicBezTo>
                <a:lnTo>
                  <a:pt x="589341" y="0"/>
                </a:lnTo>
                <a:cubicBezTo>
                  <a:pt x="625506" y="0"/>
                  <a:pt x="654823" y="29317"/>
                  <a:pt x="654823" y="65482"/>
                </a:cubicBezTo>
                <a:lnTo>
                  <a:pt x="654823" y="640674"/>
                </a:lnTo>
                <a:cubicBezTo>
                  <a:pt x="654823" y="676839"/>
                  <a:pt x="625506" y="706156"/>
                  <a:pt x="589341" y="706156"/>
                </a:cubicBezTo>
                <a:lnTo>
                  <a:pt x="65482" y="706156"/>
                </a:lnTo>
                <a:cubicBezTo>
                  <a:pt x="29317" y="706156"/>
                  <a:pt x="0" y="676839"/>
                  <a:pt x="0" y="640674"/>
                </a:cubicBezTo>
                <a:lnTo>
                  <a:pt x="0" y="65482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19" tIns="72519" rIns="72519" bIns="725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1261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724775" y="5210603"/>
            <a:ext cx="612000" cy="495007"/>
          </a:xfrm>
          <a:custGeom>
            <a:avLst/>
            <a:gdLst>
              <a:gd name="connsiteX0" fmla="*/ 0 w 657402"/>
              <a:gd name="connsiteY0" fmla="*/ 40690 h 406901"/>
              <a:gd name="connsiteX1" fmla="*/ 40690 w 657402"/>
              <a:gd name="connsiteY1" fmla="*/ 0 h 406901"/>
              <a:gd name="connsiteX2" fmla="*/ 616712 w 657402"/>
              <a:gd name="connsiteY2" fmla="*/ 0 h 406901"/>
              <a:gd name="connsiteX3" fmla="*/ 657402 w 657402"/>
              <a:gd name="connsiteY3" fmla="*/ 40690 h 406901"/>
              <a:gd name="connsiteX4" fmla="*/ 657402 w 657402"/>
              <a:gd name="connsiteY4" fmla="*/ 366211 h 406901"/>
              <a:gd name="connsiteX5" fmla="*/ 616712 w 657402"/>
              <a:gd name="connsiteY5" fmla="*/ 406901 h 406901"/>
              <a:gd name="connsiteX6" fmla="*/ 40690 w 657402"/>
              <a:gd name="connsiteY6" fmla="*/ 406901 h 406901"/>
              <a:gd name="connsiteX7" fmla="*/ 0 w 657402"/>
              <a:gd name="connsiteY7" fmla="*/ 366211 h 406901"/>
              <a:gd name="connsiteX8" fmla="*/ 0 w 657402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402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616712" y="0"/>
                </a:lnTo>
                <a:cubicBezTo>
                  <a:pt x="639184" y="0"/>
                  <a:pt x="657402" y="18218"/>
                  <a:pt x="657402" y="40690"/>
                </a:cubicBezTo>
                <a:lnTo>
                  <a:pt x="657402" y="366211"/>
                </a:lnTo>
                <a:cubicBezTo>
                  <a:pt x="657402" y="388683"/>
                  <a:pt x="639184" y="406901"/>
                  <a:pt x="616712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13151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741433" y="5764521"/>
            <a:ext cx="651781" cy="722608"/>
          </a:xfrm>
          <a:custGeom>
            <a:avLst/>
            <a:gdLst>
              <a:gd name="connsiteX0" fmla="*/ 0 w 683605"/>
              <a:gd name="connsiteY0" fmla="*/ 68361 h 706156"/>
              <a:gd name="connsiteX1" fmla="*/ 68361 w 683605"/>
              <a:gd name="connsiteY1" fmla="*/ 0 h 706156"/>
              <a:gd name="connsiteX2" fmla="*/ 615245 w 683605"/>
              <a:gd name="connsiteY2" fmla="*/ 0 h 706156"/>
              <a:gd name="connsiteX3" fmla="*/ 683606 w 683605"/>
              <a:gd name="connsiteY3" fmla="*/ 68361 h 706156"/>
              <a:gd name="connsiteX4" fmla="*/ 683605 w 683605"/>
              <a:gd name="connsiteY4" fmla="*/ 637796 h 706156"/>
              <a:gd name="connsiteX5" fmla="*/ 615244 w 683605"/>
              <a:gd name="connsiteY5" fmla="*/ 706157 h 706156"/>
              <a:gd name="connsiteX6" fmla="*/ 68361 w 683605"/>
              <a:gd name="connsiteY6" fmla="*/ 706156 h 706156"/>
              <a:gd name="connsiteX7" fmla="*/ 0 w 683605"/>
              <a:gd name="connsiteY7" fmla="*/ 637795 h 706156"/>
              <a:gd name="connsiteX8" fmla="*/ 0 w 683605"/>
              <a:gd name="connsiteY8" fmla="*/ 68361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05" h="706156">
                <a:moveTo>
                  <a:pt x="0" y="68361"/>
                </a:moveTo>
                <a:cubicBezTo>
                  <a:pt x="0" y="30606"/>
                  <a:pt x="30606" y="0"/>
                  <a:pt x="68361" y="0"/>
                </a:cubicBezTo>
                <a:lnTo>
                  <a:pt x="615245" y="0"/>
                </a:lnTo>
                <a:cubicBezTo>
                  <a:pt x="653000" y="0"/>
                  <a:pt x="683606" y="30606"/>
                  <a:pt x="683606" y="68361"/>
                </a:cubicBezTo>
                <a:cubicBezTo>
                  <a:pt x="683606" y="258173"/>
                  <a:pt x="683605" y="447984"/>
                  <a:pt x="683605" y="637796"/>
                </a:cubicBezTo>
                <a:cubicBezTo>
                  <a:pt x="683605" y="675551"/>
                  <a:pt x="652999" y="706157"/>
                  <a:pt x="615244" y="706157"/>
                </a:cubicBezTo>
                <a:lnTo>
                  <a:pt x="68361" y="706156"/>
                </a:lnTo>
                <a:cubicBezTo>
                  <a:pt x="30606" y="706156"/>
                  <a:pt x="0" y="675550"/>
                  <a:pt x="0" y="637795"/>
                </a:cubicBezTo>
                <a:lnTo>
                  <a:pt x="0" y="68361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2" tIns="73362" rIns="73362" bIns="7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10859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995097" y="3502287"/>
            <a:ext cx="612000" cy="385761"/>
          </a:xfrm>
          <a:custGeom>
            <a:avLst/>
            <a:gdLst>
              <a:gd name="connsiteX0" fmla="*/ 0 w 586266"/>
              <a:gd name="connsiteY0" fmla="*/ 49092 h 490919"/>
              <a:gd name="connsiteX1" fmla="*/ 49092 w 586266"/>
              <a:gd name="connsiteY1" fmla="*/ 0 h 490919"/>
              <a:gd name="connsiteX2" fmla="*/ 537174 w 586266"/>
              <a:gd name="connsiteY2" fmla="*/ 0 h 490919"/>
              <a:gd name="connsiteX3" fmla="*/ 586266 w 586266"/>
              <a:gd name="connsiteY3" fmla="*/ 49092 h 490919"/>
              <a:gd name="connsiteX4" fmla="*/ 586266 w 586266"/>
              <a:gd name="connsiteY4" fmla="*/ 441827 h 490919"/>
              <a:gd name="connsiteX5" fmla="*/ 537174 w 586266"/>
              <a:gd name="connsiteY5" fmla="*/ 490919 h 490919"/>
              <a:gd name="connsiteX6" fmla="*/ 49092 w 586266"/>
              <a:gd name="connsiteY6" fmla="*/ 490919 h 490919"/>
              <a:gd name="connsiteX7" fmla="*/ 0 w 586266"/>
              <a:gd name="connsiteY7" fmla="*/ 441827 h 490919"/>
              <a:gd name="connsiteX8" fmla="*/ 0 w 586266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266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37174" y="0"/>
                </a:lnTo>
                <a:cubicBezTo>
                  <a:pt x="564287" y="0"/>
                  <a:pt x="586266" y="21979"/>
                  <a:pt x="586266" y="49092"/>
                </a:cubicBezTo>
                <a:lnTo>
                  <a:pt x="586266" y="441827"/>
                </a:lnTo>
                <a:cubicBezTo>
                  <a:pt x="586266" y="468940"/>
                  <a:pt x="564287" y="490919"/>
                  <a:pt x="537174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C9D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19" tIns="67719" rIns="67719" bIns="677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6995097" y="3952352"/>
            <a:ext cx="612000" cy="686673"/>
          </a:xfrm>
          <a:custGeom>
            <a:avLst/>
            <a:gdLst>
              <a:gd name="connsiteX0" fmla="*/ 0 w 583979"/>
              <a:gd name="connsiteY0" fmla="*/ 42292 h 422924"/>
              <a:gd name="connsiteX1" fmla="*/ 42292 w 583979"/>
              <a:gd name="connsiteY1" fmla="*/ 0 h 422924"/>
              <a:gd name="connsiteX2" fmla="*/ 541687 w 583979"/>
              <a:gd name="connsiteY2" fmla="*/ 0 h 422924"/>
              <a:gd name="connsiteX3" fmla="*/ 583979 w 583979"/>
              <a:gd name="connsiteY3" fmla="*/ 42292 h 422924"/>
              <a:gd name="connsiteX4" fmla="*/ 583979 w 583979"/>
              <a:gd name="connsiteY4" fmla="*/ 380632 h 422924"/>
              <a:gd name="connsiteX5" fmla="*/ 541687 w 583979"/>
              <a:gd name="connsiteY5" fmla="*/ 422924 h 422924"/>
              <a:gd name="connsiteX6" fmla="*/ 42292 w 583979"/>
              <a:gd name="connsiteY6" fmla="*/ 422924 h 422924"/>
              <a:gd name="connsiteX7" fmla="*/ 0 w 583979"/>
              <a:gd name="connsiteY7" fmla="*/ 380632 h 422924"/>
              <a:gd name="connsiteX8" fmla="*/ 0 w 583979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979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541687" y="0"/>
                </a:lnTo>
                <a:cubicBezTo>
                  <a:pt x="565044" y="0"/>
                  <a:pt x="583979" y="18935"/>
                  <a:pt x="583979" y="42292"/>
                </a:cubicBezTo>
                <a:lnTo>
                  <a:pt x="583979" y="380632"/>
                </a:lnTo>
                <a:cubicBezTo>
                  <a:pt x="583979" y="403989"/>
                  <a:pt x="565044" y="422924"/>
                  <a:pt x="541687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C9D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39742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6995097" y="4656817"/>
            <a:ext cx="612000" cy="431124"/>
          </a:xfrm>
          <a:custGeom>
            <a:avLst/>
            <a:gdLst>
              <a:gd name="connsiteX0" fmla="*/ 0 w 579432"/>
              <a:gd name="connsiteY0" fmla="*/ 57943 h 706156"/>
              <a:gd name="connsiteX1" fmla="*/ 57943 w 579432"/>
              <a:gd name="connsiteY1" fmla="*/ 0 h 706156"/>
              <a:gd name="connsiteX2" fmla="*/ 521489 w 579432"/>
              <a:gd name="connsiteY2" fmla="*/ 0 h 706156"/>
              <a:gd name="connsiteX3" fmla="*/ 579432 w 579432"/>
              <a:gd name="connsiteY3" fmla="*/ 57943 h 706156"/>
              <a:gd name="connsiteX4" fmla="*/ 579432 w 579432"/>
              <a:gd name="connsiteY4" fmla="*/ 648213 h 706156"/>
              <a:gd name="connsiteX5" fmla="*/ 521489 w 579432"/>
              <a:gd name="connsiteY5" fmla="*/ 706156 h 706156"/>
              <a:gd name="connsiteX6" fmla="*/ 57943 w 579432"/>
              <a:gd name="connsiteY6" fmla="*/ 706156 h 706156"/>
              <a:gd name="connsiteX7" fmla="*/ 0 w 579432"/>
              <a:gd name="connsiteY7" fmla="*/ 648213 h 706156"/>
              <a:gd name="connsiteX8" fmla="*/ 0 w 579432"/>
              <a:gd name="connsiteY8" fmla="*/ 57943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32" h="706156">
                <a:moveTo>
                  <a:pt x="0" y="57943"/>
                </a:moveTo>
                <a:cubicBezTo>
                  <a:pt x="0" y="25942"/>
                  <a:pt x="25942" y="0"/>
                  <a:pt x="57943" y="0"/>
                </a:cubicBezTo>
                <a:lnTo>
                  <a:pt x="521489" y="0"/>
                </a:lnTo>
                <a:cubicBezTo>
                  <a:pt x="553490" y="0"/>
                  <a:pt x="579432" y="25942"/>
                  <a:pt x="579432" y="57943"/>
                </a:cubicBezTo>
                <a:lnTo>
                  <a:pt x="579432" y="648213"/>
                </a:lnTo>
                <a:cubicBezTo>
                  <a:pt x="579432" y="680214"/>
                  <a:pt x="553490" y="706156"/>
                  <a:pt x="521489" y="706156"/>
                </a:cubicBezTo>
                <a:lnTo>
                  <a:pt x="57943" y="706156"/>
                </a:lnTo>
                <a:cubicBezTo>
                  <a:pt x="25942" y="706156"/>
                  <a:pt x="0" y="680214"/>
                  <a:pt x="0" y="648213"/>
                </a:cubicBezTo>
                <a:lnTo>
                  <a:pt x="0" y="57943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C9D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1" tIns="70311" rIns="70311" bIns="703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1466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015624" y="5216851"/>
            <a:ext cx="612000" cy="495177"/>
          </a:xfrm>
          <a:custGeom>
            <a:avLst/>
            <a:gdLst>
              <a:gd name="connsiteX0" fmla="*/ 0 w 587308"/>
              <a:gd name="connsiteY0" fmla="*/ 40690 h 406901"/>
              <a:gd name="connsiteX1" fmla="*/ 40690 w 587308"/>
              <a:gd name="connsiteY1" fmla="*/ 0 h 406901"/>
              <a:gd name="connsiteX2" fmla="*/ 546618 w 587308"/>
              <a:gd name="connsiteY2" fmla="*/ 0 h 406901"/>
              <a:gd name="connsiteX3" fmla="*/ 587308 w 587308"/>
              <a:gd name="connsiteY3" fmla="*/ 40690 h 406901"/>
              <a:gd name="connsiteX4" fmla="*/ 587308 w 587308"/>
              <a:gd name="connsiteY4" fmla="*/ 366211 h 406901"/>
              <a:gd name="connsiteX5" fmla="*/ 546618 w 587308"/>
              <a:gd name="connsiteY5" fmla="*/ 406901 h 406901"/>
              <a:gd name="connsiteX6" fmla="*/ 40690 w 587308"/>
              <a:gd name="connsiteY6" fmla="*/ 406901 h 406901"/>
              <a:gd name="connsiteX7" fmla="*/ 0 w 587308"/>
              <a:gd name="connsiteY7" fmla="*/ 366211 h 406901"/>
              <a:gd name="connsiteX8" fmla="*/ 0 w 587308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308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546618" y="0"/>
                </a:lnTo>
                <a:cubicBezTo>
                  <a:pt x="569090" y="0"/>
                  <a:pt x="587308" y="18218"/>
                  <a:pt x="587308" y="40690"/>
                </a:cubicBezTo>
                <a:lnTo>
                  <a:pt x="587308" y="366211"/>
                </a:lnTo>
                <a:cubicBezTo>
                  <a:pt x="587308" y="388683"/>
                  <a:pt x="569090" y="406901"/>
                  <a:pt x="546618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C9D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15498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7027501" y="5790107"/>
            <a:ext cx="605300" cy="697023"/>
          </a:xfrm>
          <a:custGeom>
            <a:avLst/>
            <a:gdLst>
              <a:gd name="connsiteX0" fmla="*/ 0 w 596577"/>
              <a:gd name="connsiteY0" fmla="*/ 59658 h 706156"/>
              <a:gd name="connsiteX1" fmla="*/ 59658 w 596577"/>
              <a:gd name="connsiteY1" fmla="*/ 0 h 706156"/>
              <a:gd name="connsiteX2" fmla="*/ 536919 w 596577"/>
              <a:gd name="connsiteY2" fmla="*/ 0 h 706156"/>
              <a:gd name="connsiteX3" fmla="*/ 596577 w 596577"/>
              <a:gd name="connsiteY3" fmla="*/ 59658 h 706156"/>
              <a:gd name="connsiteX4" fmla="*/ 596577 w 596577"/>
              <a:gd name="connsiteY4" fmla="*/ 646498 h 706156"/>
              <a:gd name="connsiteX5" fmla="*/ 536919 w 596577"/>
              <a:gd name="connsiteY5" fmla="*/ 706156 h 706156"/>
              <a:gd name="connsiteX6" fmla="*/ 59658 w 596577"/>
              <a:gd name="connsiteY6" fmla="*/ 706156 h 706156"/>
              <a:gd name="connsiteX7" fmla="*/ 0 w 596577"/>
              <a:gd name="connsiteY7" fmla="*/ 646498 h 706156"/>
              <a:gd name="connsiteX8" fmla="*/ 0 w 596577"/>
              <a:gd name="connsiteY8" fmla="*/ 59658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577" h="706156">
                <a:moveTo>
                  <a:pt x="0" y="59658"/>
                </a:moveTo>
                <a:cubicBezTo>
                  <a:pt x="0" y="26710"/>
                  <a:pt x="26710" y="0"/>
                  <a:pt x="59658" y="0"/>
                </a:cubicBezTo>
                <a:lnTo>
                  <a:pt x="536919" y="0"/>
                </a:lnTo>
                <a:cubicBezTo>
                  <a:pt x="569867" y="0"/>
                  <a:pt x="596577" y="26710"/>
                  <a:pt x="596577" y="59658"/>
                </a:cubicBezTo>
                <a:lnTo>
                  <a:pt x="596577" y="646498"/>
                </a:lnTo>
                <a:cubicBezTo>
                  <a:pt x="596577" y="679446"/>
                  <a:pt x="569867" y="706156"/>
                  <a:pt x="536919" y="706156"/>
                </a:cubicBezTo>
                <a:lnTo>
                  <a:pt x="59658" y="706156"/>
                </a:lnTo>
                <a:cubicBezTo>
                  <a:pt x="26710" y="706156"/>
                  <a:pt x="0" y="679446"/>
                  <a:pt x="0" y="646498"/>
                </a:cubicBezTo>
                <a:lnTo>
                  <a:pt x="0" y="59658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C9D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13" tIns="70813" rIns="70813" bIns="7081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13405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9728" y="0"/>
            <a:ext cx="6697586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«Развитие культуры и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6372687" y="3502287"/>
            <a:ext cx="570848" cy="385761"/>
          </a:xfrm>
          <a:custGeom>
            <a:avLst/>
            <a:gdLst>
              <a:gd name="connsiteX0" fmla="*/ 0 w 648923"/>
              <a:gd name="connsiteY0" fmla="*/ 49092 h 490919"/>
              <a:gd name="connsiteX1" fmla="*/ 49092 w 648923"/>
              <a:gd name="connsiteY1" fmla="*/ 0 h 490919"/>
              <a:gd name="connsiteX2" fmla="*/ 599831 w 648923"/>
              <a:gd name="connsiteY2" fmla="*/ 0 h 490919"/>
              <a:gd name="connsiteX3" fmla="*/ 648923 w 648923"/>
              <a:gd name="connsiteY3" fmla="*/ 49092 h 490919"/>
              <a:gd name="connsiteX4" fmla="*/ 648923 w 648923"/>
              <a:gd name="connsiteY4" fmla="*/ 441827 h 490919"/>
              <a:gd name="connsiteX5" fmla="*/ 599831 w 648923"/>
              <a:gd name="connsiteY5" fmla="*/ 490919 h 490919"/>
              <a:gd name="connsiteX6" fmla="*/ 49092 w 648923"/>
              <a:gd name="connsiteY6" fmla="*/ 490919 h 490919"/>
              <a:gd name="connsiteX7" fmla="*/ 0 w 648923"/>
              <a:gd name="connsiteY7" fmla="*/ 441827 h 490919"/>
              <a:gd name="connsiteX8" fmla="*/ 0 w 648923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23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99831" y="0"/>
                </a:lnTo>
                <a:cubicBezTo>
                  <a:pt x="626944" y="0"/>
                  <a:pt x="648923" y="21979"/>
                  <a:pt x="648923" y="49092"/>
                </a:cubicBezTo>
                <a:lnTo>
                  <a:pt x="648923" y="441827"/>
                </a:lnTo>
                <a:cubicBezTo>
                  <a:pt x="648923" y="468940"/>
                  <a:pt x="626944" y="490919"/>
                  <a:pt x="599831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100000">
                <a:srgbClr val="81DEFF"/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529" tIns="71529" rIns="71529" bIns="715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372687" y="3952476"/>
            <a:ext cx="570848" cy="686673"/>
          </a:xfrm>
          <a:custGeom>
            <a:avLst/>
            <a:gdLst>
              <a:gd name="connsiteX0" fmla="*/ 0 w 653563"/>
              <a:gd name="connsiteY0" fmla="*/ 42292 h 422924"/>
              <a:gd name="connsiteX1" fmla="*/ 42292 w 653563"/>
              <a:gd name="connsiteY1" fmla="*/ 0 h 422924"/>
              <a:gd name="connsiteX2" fmla="*/ 611271 w 653563"/>
              <a:gd name="connsiteY2" fmla="*/ 0 h 422924"/>
              <a:gd name="connsiteX3" fmla="*/ 653563 w 653563"/>
              <a:gd name="connsiteY3" fmla="*/ 42292 h 422924"/>
              <a:gd name="connsiteX4" fmla="*/ 653563 w 653563"/>
              <a:gd name="connsiteY4" fmla="*/ 380632 h 422924"/>
              <a:gd name="connsiteX5" fmla="*/ 611271 w 653563"/>
              <a:gd name="connsiteY5" fmla="*/ 422924 h 422924"/>
              <a:gd name="connsiteX6" fmla="*/ 42292 w 653563"/>
              <a:gd name="connsiteY6" fmla="*/ 422924 h 422924"/>
              <a:gd name="connsiteX7" fmla="*/ 0 w 653563"/>
              <a:gd name="connsiteY7" fmla="*/ 380632 h 422924"/>
              <a:gd name="connsiteX8" fmla="*/ 0 w 653563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563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611271" y="0"/>
                </a:lnTo>
                <a:cubicBezTo>
                  <a:pt x="634628" y="0"/>
                  <a:pt x="653563" y="18935"/>
                  <a:pt x="653563" y="42292"/>
                </a:cubicBezTo>
                <a:lnTo>
                  <a:pt x="653563" y="380632"/>
                </a:lnTo>
                <a:cubicBezTo>
                  <a:pt x="653563" y="403989"/>
                  <a:pt x="634628" y="422924"/>
                  <a:pt x="611271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100000">
                <a:srgbClr val="81DEFF"/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37118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372687" y="4656941"/>
            <a:ext cx="570848" cy="430980"/>
          </a:xfrm>
          <a:custGeom>
            <a:avLst/>
            <a:gdLst>
              <a:gd name="connsiteX0" fmla="*/ 0 w 654823"/>
              <a:gd name="connsiteY0" fmla="*/ 65482 h 706156"/>
              <a:gd name="connsiteX1" fmla="*/ 65482 w 654823"/>
              <a:gd name="connsiteY1" fmla="*/ 0 h 706156"/>
              <a:gd name="connsiteX2" fmla="*/ 589341 w 654823"/>
              <a:gd name="connsiteY2" fmla="*/ 0 h 706156"/>
              <a:gd name="connsiteX3" fmla="*/ 654823 w 654823"/>
              <a:gd name="connsiteY3" fmla="*/ 65482 h 706156"/>
              <a:gd name="connsiteX4" fmla="*/ 654823 w 654823"/>
              <a:gd name="connsiteY4" fmla="*/ 640674 h 706156"/>
              <a:gd name="connsiteX5" fmla="*/ 589341 w 654823"/>
              <a:gd name="connsiteY5" fmla="*/ 706156 h 706156"/>
              <a:gd name="connsiteX6" fmla="*/ 65482 w 654823"/>
              <a:gd name="connsiteY6" fmla="*/ 706156 h 706156"/>
              <a:gd name="connsiteX7" fmla="*/ 0 w 654823"/>
              <a:gd name="connsiteY7" fmla="*/ 640674 h 706156"/>
              <a:gd name="connsiteX8" fmla="*/ 0 w 654823"/>
              <a:gd name="connsiteY8" fmla="*/ 65482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823" h="706156">
                <a:moveTo>
                  <a:pt x="0" y="65482"/>
                </a:moveTo>
                <a:cubicBezTo>
                  <a:pt x="0" y="29317"/>
                  <a:pt x="29317" y="0"/>
                  <a:pt x="65482" y="0"/>
                </a:cubicBezTo>
                <a:lnTo>
                  <a:pt x="589341" y="0"/>
                </a:lnTo>
                <a:cubicBezTo>
                  <a:pt x="625506" y="0"/>
                  <a:pt x="654823" y="29317"/>
                  <a:pt x="654823" y="65482"/>
                </a:cubicBezTo>
                <a:lnTo>
                  <a:pt x="654823" y="640674"/>
                </a:lnTo>
                <a:cubicBezTo>
                  <a:pt x="654823" y="676839"/>
                  <a:pt x="625506" y="706156"/>
                  <a:pt x="589341" y="706156"/>
                </a:cubicBezTo>
                <a:lnTo>
                  <a:pt x="65482" y="706156"/>
                </a:lnTo>
                <a:cubicBezTo>
                  <a:pt x="29317" y="706156"/>
                  <a:pt x="0" y="676839"/>
                  <a:pt x="0" y="640674"/>
                </a:cubicBezTo>
                <a:lnTo>
                  <a:pt x="0" y="65482"/>
                </a:lnTo>
                <a:close/>
              </a:path>
            </a:pathLst>
          </a:custGeom>
          <a:gradFill flip="none" rotWithShape="0">
            <a:gsLst>
              <a:gs pos="100000">
                <a:srgbClr val="81DEFF"/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19" tIns="72519" rIns="72519" bIns="725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1332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6393214" y="5216852"/>
            <a:ext cx="570848" cy="495008"/>
          </a:xfrm>
          <a:custGeom>
            <a:avLst/>
            <a:gdLst>
              <a:gd name="connsiteX0" fmla="*/ 0 w 657402"/>
              <a:gd name="connsiteY0" fmla="*/ 40690 h 406901"/>
              <a:gd name="connsiteX1" fmla="*/ 40690 w 657402"/>
              <a:gd name="connsiteY1" fmla="*/ 0 h 406901"/>
              <a:gd name="connsiteX2" fmla="*/ 616712 w 657402"/>
              <a:gd name="connsiteY2" fmla="*/ 0 h 406901"/>
              <a:gd name="connsiteX3" fmla="*/ 657402 w 657402"/>
              <a:gd name="connsiteY3" fmla="*/ 40690 h 406901"/>
              <a:gd name="connsiteX4" fmla="*/ 657402 w 657402"/>
              <a:gd name="connsiteY4" fmla="*/ 366211 h 406901"/>
              <a:gd name="connsiteX5" fmla="*/ 616712 w 657402"/>
              <a:gd name="connsiteY5" fmla="*/ 406901 h 406901"/>
              <a:gd name="connsiteX6" fmla="*/ 40690 w 657402"/>
              <a:gd name="connsiteY6" fmla="*/ 406901 h 406901"/>
              <a:gd name="connsiteX7" fmla="*/ 0 w 657402"/>
              <a:gd name="connsiteY7" fmla="*/ 366211 h 406901"/>
              <a:gd name="connsiteX8" fmla="*/ 0 w 657402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402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616712" y="0"/>
                </a:lnTo>
                <a:cubicBezTo>
                  <a:pt x="639184" y="0"/>
                  <a:pt x="657402" y="18218"/>
                  <a:pt x="657402" y="40690"/>
                </a:cubicBezTo>
                <a:lnTo>
                  <a:pt x="657402" y="366211"/>
                </a:lnTo>
                <a:cubicBezTo>
                  <a:pt x="657402" y="388683"/>
                  <a:pt x="639184" y="406901"/>
                  <a:pt x="616712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100000">
                <a:srgbClr val="81DEFF"/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14615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6414670" y="5780530"/>
            <a:ext cx="570848" cy="706599"/>
          </a:xfrm>
          <a:custGeom>
            <a:avLst/>
            <a:gdLst>
              <a:gd name="connsiteX0" fmla="*/ 0 w 683605"/>
              <a:gd name="connsiteY0" fmla="*/ 68361 h 706156"/>
              <a:gd name="connsiteX1" fmla="*/ 68361 w 683605"/>
              <a:gd name="connsiteY1" fmla="*/ 0 h 706156"/>
              <a:gd name="connsiteX2" fmla="*/ 615245 w 683605"/>
              <a:gd name="connsiteY2" fmla="*/ 0 h 706156"/>
              <a:gd name="connsiteX3" fmla="*/ 683606 w 683605"/>
              <a:gd name="connsiteY3" fmla="*/ 68361 h 706156"/>
              <a:gd name="connsiteX4" fmla="*/ 683605 w 683605"/>
              <a:gd name="connsiteY4" fmla="*/ 637796 h 706156"/>
              <a:gd name="connsiteX5" fmla="*/ 615244 w 683605"/>
              <a:gd name="connsiteY5" fmla="*/ 706157 h 706156"/>
              <a:gd name="connsiteX6" fmla="*/ 68361 w 683605"/>
              <a:gd name="connsiteY6" fmla="*/ 706156 h 706156"/>
              <a:gd name="connsiteX7" fmla="*/ 0 w 683605"/>
              <a:gd name="connsiteY7" fmla="*/ 637795 h 706156"/>
              <a:gd name="connsiteX8" fmla="*/ 0 w 683605"/>
              <a:gd name="connsiteY8" fmla="*/ 68361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605" h="706156">
                <a:moveTo>
                  <a:pt x="0" y="68361"/>
                </a:moveTo>
                <a:cubicBezTo>
                  <a:pt x="0" y="30606"/>
                  <a:pt x="30606" y="0"/>
                  <a:pt x="68361" y="0"/>
                </a:cubicBezTo>
                <a:lnTo>
                  <a:pt x="615245" y="0"/>
                </a:lnTo>
                <a:cubicBezTo>
                  <a:pt x="653000" y="0"/>
                  <a:pt x="683606" y="30606"/>
                  <a:pt x="683606" y="68361"/>
                </a:cubicBezTo>
                <a:cubicBezTo>
                  <a:pt x="683606" y="258173"/>
                  <a:pt x="683605" y="447984"/>
                  <a:pt x="683605" y="637796"/>
                </a:cubicBezTo>
                <a:cubicBezTo>
                  <a:pt x="683605" y="675551"/>
                  <a:pt x="652999" y="706157"/>
                  <a:pt x="615244" y="706157"/>
                </a:cubicBezTo>
                <a:lnTo>
                  <a:pt x="68361" y="706156"/>
                </a:lnTo>
                <a:cubicBezTo>
                  <a:pt x="30606" y="706156"/>
                  <a:pt x="0" y="675550"/>
                  <a:pt x="0" y="637795"/>
                </a:cubicBezTo>
                <a:lnTo>
                  <a:pt x="0" y="68361"/>
                </a:lnTo>
                <a:close/>
              </a:path>
            </a:pathLst>
          </a:custGeom>
          <a:gradFill flip="none" rotWithShape="0">
            <a:gsLst>
              <a:gs pos="100000">
                <a:srgbClr val="81DEFF"/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362" tIns="73362" rIns="73362" bIns="7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11743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er2\Pictures\Бюджет\stock-photo--d-people-man-person-artist-painting-on-a-canvas-on-an-easel-123263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62" y="772096"/>
            <a:ext cx="2468918" cy="21314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Номер слайда 2"/>
          <p:cNvSpPr txBox="1">
            <a:spLocks/>
          </p:cNvSpPr>
          <p:nvPr/>
        </p:nvSpPr>
        <p:spPr>
          <a:xfrm>
            <a:off x="8443765" y="642838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31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061784"/>
              </p:ext>
            </p:extLst>
          </p:nvPr>
        </p:nvGraphicFramePr>
        <p:xfrm>
          <a:off x="31663" y="3494954"/>
          <a:ext cx="3388210" cy="299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Полилиния 37"/>
          <p:cNvSpPr/>
          <p:nvPr/>
        </p:nvSpPr>
        <p:spPr>
          <a:xfrm>
            <a:off x="7618876" y="3515507"/>
            <a:ext cx="612000" cy="385761"/>
          </a:xfrm>
          <a:custGeom>
            <a:avLst/>
            <a:gdLst>
              <a:gd name="connsiteX0" fmla="*/ 0 w 586266"/>
              <a:gd name="connsiteY0" fmla="*/ 49092 h 490919"/>
              <a:gd name="connsiteX1" fmla="*/ 49092 w 586266"/>
              <a:gd name="connsiteY1" fmla="*/ 0 h 490919"/>
              <a:gd name="connsiteX2" fmla="*/ 537174 w 586266"/>
              <a:gd name="connsiteY2" fmla="*/ 0 h 490919"/>
              <a:gd name="connsiteX3" fmla="*/ 586266 w 586266"/>
              <a:gd name="connsiteY3" fmla="*/ 49092 h 490919"/>
              <a:gd name="connsiteX4" fmla="*/ 586266 w 586266"/>
              <a:gd name="connsiteY4" fmla="*/ 441827 h 490919"/>
              <a:gd name="connsiteX5" fmla="*/ 537174 w 586266"/>
              <a:gd name="connsiteY5" fmla="*/ 490919 h 490919"/>
              <a:gd name="connsiteX6" fmla="*/ 49092 w 586266"/>
              <a:gd name="connsiteY6" fmla="*/ 490919 h 490919"/>
              <a:gd name="connsiteX7" fmla="*/ 0 w 586266"/>
              <a:gd name="connsiteY7" fmla="*/ 441827 h 490919"/>
              <a:gd name="connsiteX8" fmla="*/ 0 w 586266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266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37174" y="0"/>
                </a:lnTo>
                <a:cubicBezTo>
                  <a:pt x="564287" y="0"/>
                  <a:pt x="586266" y="21979"/>
                  <a:pt x="586266" y="49092"/>
                </a:cubicBezTo>
                <a:lnTo>
                  <a:pt x="586266" y="441827"/>
                </a:lnTo>
                <a:cubicBezTo>
                  <a:pt x="586266" y="468940"/>
                  <a:pt x="564287" y="490919"/>
                  <a:pt x="537174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30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19" tIns="67719" rIns="67719" bIns="677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7618876" y="3965572"/>
            <a:ext cx="612000" cy="686673"/>
          </a:xfrm>
          <a:custGeom>
            <a:avLst/>
            <a:gdLst>
              <a:gd name="connsiteX0" fmla="*/ 0 w 583979"/>
              <a:gd name="connsiteY0" fmla="*/ 42292 h 422924"/>
              <a:gd name="connsiteX1" fmla="*/ 42292 w 583979"/>
              <a:gd name="connsiteY1" fmla="*/ 0 h 422924"/>
              <a:gd name="connsiteX2" fmla="*/ 541687 w 583979"/>
              <a:gd name="connsiteY2" fmla="*/ 0 h 422924"/>
              <a:gd name="connsiteX3" fmla="*/ 583979 w 583979"/>
              <a:gd name="connsiteY3" fmla="*/ 42292 h 422924"/>
              <a:gd name="connsiteX4" fmla="*/ 583979 w 583979"/>
              <a:gd name="connsiteY4" fmla="*/ 380632 h 422924"/>
              <a:gd name="connsiteX5" fmla="*/ 541687 w 583979"/>
              <a:gd name="connsiteY5" fmla="*/ 422924 h 422924"/>
              <a:gd name="connsiteX6" fmla="*/ 42292 w 583979"/>
              <a:gd name="connsiteY6" fmla="*/ 422924 h 422924"/>
              <a:gd name="connsiteX7" fmla="*/ 0 w 583979"/>
              <a:gd name="connsiteY7" fmla="*/ 380632 h 422924"/>
              <a:gd name="connsiteX8" fmla="*/ 0 w 583979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979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541687" y="0"/>
                </a:lnTo>
                <a:cubicBezTo>
                  <a:pt x="565044" y="0"/>
                  <a:pt x="583979" y="18935"/>
                  <a:pt x="583979" y="42292"/>
                </a:cubicBezTo>
                <a:lnTo>
                  <a:pt x="583979" y="380632"/>
                </a:lnTo>
                <a:cubicBezTo>
                  <a:pt x="583979" y="403989"/>
                  <a:pt x="565044" y="422924"/>
                  <a:pt x="541687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37153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7618876" y="4648465"/>
            <a:ext cx="612000" cy="431124"/>
          </a:xfrm>
          <a:custGeom>
            <a:avLst/>
            <a:gdLst>
              <a:gd name="connsiteX0" fmla="*/ 0 w 579432"/>
              <a:gd name="connsiteY0" fmla="*/ 57943 h 706156"/>
              <a:gd name="connsiteX1" fmla="*/ 57943 w 579432"/>
              <a:gd name="connsiteY1" fmla="*/ 0 h 706156"/>
              <a:gd name="connsiteX2" fmla="*/ 521489 w 579432"/>
              <a:gd name="connsiteY2" fmla="*/ 0 h 706156"/>
              <a:gd name="connsiteX3" fmla="*/ 579432 w 579432"/>
              <a:gd name="connsiteY3" fmla="*/ 57943 h 706156"/>
              <a:gd name="connsiteX4" fmla="*/ 579432 w 579432"/>
              <a:gd name="connsiteY4" fmla="*/ 648213 h 706156"/>
              <a:gd name="connsiteX5" fmla="*/ 521489 w 579432"/>
              <a:gd name="connsiteY5" fmla="*/ 706156 h 706156"/>
              <a:gd name="connsiteX6" fmla="*/ 57943 w 579432"/>
              <a:gd name="connsiteY6" fmla="*/ 706156 h 706156"/>
              <a:gd name="connsiteX7" fmla="*/ 0 w 579432"/>
              <a:gd name="connsiteY7" fmla="*/ 648213 h 706156"/>
              <a:gd name="connsiteX8" fmla="*/ 0 w 579432"/>
              <a:gd name="connsiteY8" fmla="*/ 57943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32" h="706156">
                <a:moveTo>
                  <a:pt x="0" y="57943"/>
                </a:moveTo>
                <a:cubicBezTo>
                  <a:pt x="0" y="25942"/>
                  <a:pt x="25942" y="0"/>
                  <a:pt x="57943" y="0"/>
                </a:cubicBezTo>
                <a:lnTo>
                  <a:pt x="521489" y="0"/>
                </a:lnTo>
                <a:cubicBezTo>
                  <a:pt x="553490" y="0"/>
                  <a:pt x="579432" y="25942"/>
                  <a:pt x="579432" y="57943"/>
                </a:cubicBezTo>
                <a:lnTo>
                  <a:pt x="579432" y="648213"/>
                </a:lnTo>
                <a:cubicBezTo>
                  <a:pt x="579432" y="680214"/>
                  <a:pt x="553490" y="706156"/>
                  <a:pt x="521489" y="706156"/>
                </a:cubicBezTo>
                <a:lnTo>
                  <a:pt x="57943" y="706156"/>
                </a:lnTo>
                <a:cubicBezTo>
                  <a:pt x="25942" y="706156"/>
                  <a:pt x="0" y="680214"/>
                  <a:pt x="0" y="648213"/>
                </a:cubicBezTo>
                <a:lnTo>
                  <a:pt x="0" y="57943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1" tIns="70311" rIns="70311" bIns="703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1545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7639403" y="5192881"/>
            <a:ext cx="612000" cy="510796"/>
          </a:xfrm>
          <a:custGeom>
            <a:avLst/>
            <a:gdLst>
              <a:gd name="connsiteX0" fmla="*/ 0 w 587308"/>
              <a:gd name="connsiteY0" fmla="*/ 40690 h 406901"/>
              <a:gd name="connsiteX1" fmla="*/ 40690 w 587308"/>
              <a:gd name="connsiteY1" fmla="*/ 0 h 406901"/>
              <a:gd name="connsiteX2" fmla="*/ 546618 w 587308"/>
              <a:gd name="connsiteY2" fmla="*/ 0 h 406901"/>
              <a:gd name="connsiteX3" fmla="*/ 587308 w 587308"/>
              <a:gd name="connsiteY3" fmla="*/ 40690 h 406901"/>
              <a:gd name="connsiteX4" fmla="*/ 587308 w 587308"/>
              <a:gd name="connsiteY4" fmla="*/ 366211 h 406901"/>
              <a:gd name="connsiteX5" fmla="*/ 546618 w 587308"/>
              <a:gd name="connsiteY5" fmla="*/ 406901 h 406901"/>
              <a:gd name="connsiteX6" fmla="*/ 40690 w 587308"/>
              <a:gd name="connsiteY6" fmla="*/ 406901 h 406901"/>
              <a:gd name="connsiteX7" fmla="*/ 0 w 587308"/>
              <a:gd name="connsiteY7" fmla="*/ 366211 h 406901"/>
              <a:gd name="connsiteX8" fmla="*/ 0 w 587308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308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546618" y="0"/>
                </a:lnTo>
                <a:cubicBezTo>
                  <a:pt x="569090" y="0"/>
                  <a:pt x="587308" y="18218"/>
                  <a:pt x="587308" y="40690"/>
                </a:cubicBezTo>
                <a:lnTo>
                  <a:pt x="587308" y="366211"/>
                </a:lnTo>
                <a:cubicBezTo>
                  <a:pt x="587308" y="388683"/>
                  <a:pt x="569090" y="406901"/>
                  <a:pt x="546618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16359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7644580" y="5781755"/>
            <a:ext cx="612000" cy="705375"/>
          </a:xfrm>
          <a:custGeom>
            <a:avLst/>
            <a:gdLst>
              <a:gd name="connsiteX0" fmla="*/ 0 w 596577"/>
              <a:gd name="connsiteY0" fmla="*/ 59658 h 706156"/>
              <a:gd name="connsiteX1" fmla="*/ 59658 w 596577"/>
              <a:gd name="connsiteY1" fmla="*/ 0 h 706156"/>
              <a:gd name="connsiteX2" fmla="*/ 536919 w 596577"/>
              <a:gd name="connsiteY2" fmla="*/ 0 h 706156"/>
              <a:gd name="connsiteX3" fmla="*/ 596577 w 596577"/>
              <a:gd name="connsiteY3" fmla="*/ 59658 h 706156"/>
              <a:gd name="connsiteX4" fmla="*/ 596577 w 596577"/>
              <a:gd name="connsiteY4" fmla="*/ 646498 h 706156"/>
              <a:gd name="connsiteX5" fmla="*/ 536919 w 596577"/>
              <a:gd name="connsiteY5" fmla="*/ 706156 h 706156"/>
              <a:gd name="connsiteX6" fmla="*/ 59658 w 596577"/>
              <a:gd name="connsiteY6" fmla="*/ 706156 h 706156"/>
              <a:gd name="connsiteX7" fmla="*/ 0 w 596577"/>
              <a:gd name="connsiteY7" fmla="*/ 646498 h 706156"/>
              <a:gd name="connsiteX8" fmla="*/ 0 w 596577"/>
              <a:gd name="connsiteY8" fmla="*/ 59658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577" h="706156">
                <a:moveTo>
                  <a:pt x="0" y="59658"/>
                </a:moveTo>
                <a:cubicBezTo>
                  <a:pt x="0" y="26710"/>
                  <a:pt x="26710" y="0"/>
                  <a:pt x="59658" y="0"/>
                </a:cubicBezTo>
                <a:lnTo>
                  <a:pt x="536919" y="0"/>
                </a:lnTo>
                <a:cubicBezTo>
                  <a:pt x="569867" y="0"/>
                  <a:pt x="596577" y="26710"/>
                  <a:pt x="596577" y="59658"/>
                </a:cubicBezTo>
                <a:lnTo>
                  <a:pt x="596577" y="646498"/>
                </a:lnTo>
                <a:cubicBezTo>
                  <a:pt x="596577" y="679446"/>
                  <a:pt x="569867" y="706156"/>
                  <a:pt x="536919" y="706156"/>
                </a:cubicBezTo>
                <a:lnTo>
                  <a:pt x="59658" y="706156"/>
                </a:lnTo>
                <a:cubicBezTo>
                  <a:pt x="26710" y="706156"/>
                  <a:pt x="0" y="679446"/>
                  <a:pt x="0" y="646498"/>
                </a:cubicBezTo>
                <a:lnTo>
                  <a:pt x="0" y="59658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13" tIns="70813" rIns="70813" bIns="7081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12845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8277519" y="3504329"/>
            <a:ext cx="612000" cy="385761"/>
          </a:xfrm>
          <a:custGeom>
            <a:avLst/>
            <a:gdLst>
              <a:gd name="connsiteX0" fmla="*/ 0 w 586266"/>
              <a:gd name="connsiteY0" fmla="*/ 49092 h 490919"/>
              <a:gd name="connsiteX1" fmla="*/ 49092 w 586266"/>
              <a:gd name="connsiteY1" fmla="*/ 0 h 490919"/>
              <a:gd name="connsiteX2" fmla="*/ 537174 w 586266"/>
              <a:gd name="connsiteY2" fmla="*/ 0 h 490919"/>
              <a:gd name="connsiteX3" fmla="*/ 586266 w 586266"/>
              <a:gd name="connsiteY3" fmla="*/ 49092 h 490919"/>
              <a:gd name="connsiteX4" fmla="*/ 586266 w 586266"/>
              <a:gd name="connsiteY4" fmla="*/ 441827 h 490919"/>
              <a:gd name="connsiteX5" fmla="*/ 537174 w 586266"/>
              <a:gd name="connsiteY5" fmla="*/ 490919 h 490919"/>
              <a:gd name="connsiteX6" fmla="*/ 49092 w 586266"/>
              <a:gd name="connsiteY6" fmla="*/ 490919 h 490919"/>
              <a:gd name="connsiteX7" fmla="*/ 0 w 586266"/>
              <a:gd name="connsiteY7" fmla="*/ 441827 h 490919"/>
              <a:gd name="connsiteX8" fmla="*/ 0 w 586266"/>
              <a:gd name="connsiteY8" fmla="*/ 49092 h 4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266" h="490919">
                <a:moveTo>
                  <a:pt x="0" y="49092"/>
                </a:moveTo>
                <a:cubicBezTo>
                  <a:pt x="0" y="21979"/>
                  <a:pt x="21979" y="0"/>
                  <a:pt x="49092" y="0"/>
                </a:cubicBezTo>
                <a:lnTo>
                  <a:pt x="537174" y="0"/>
                </a:lnTo>
                <a:cubicBezTo>
                  <a:pt x="564287" y="0"/>
                  <a:pt x="586266" y="21979"/>
                  <a:pt x="586266" y="49092"/>
                </a:cubicBezTo>
                <a:lnTo>
                  <a:pt x="586266" y="441827"/>
                </a:lnTo>
                <a:cubicBezTo>
                  <a:pt x="586266" y="468940"/>
                  <a:pt x="564287" y="490919"/>
                  <a:pt x="537174" y="490919"/>
                </a:cubicBezTo>
                <a:lnTo>
                  <a:pt x="49092" y="490919"/>
                </a:lnTo>
                <a:cubicBezTo>
                  <a:pt x="21979" y="490919"/>
                  <a:pt x="0" y="468940"/>
                  <a:pt x="0" y="441827"/>
                </a:cubicBezTo>
                <a:lnTo>
                  <a:pt x="0" y="49092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30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19" tIns="67719" rIns="67719" bIns="6771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8293485" y="3965572"/>
            <a:ext cx="612000" cy="686673"/>
          </a:xfrm>
          <a:custGeom>
            <a:avLst/>
            <a:gdLst>
              <a:gd name="connsiteX0" fmla="*/ 0 w 583979"/>
              <a:gd name="connsiteY0" fmla="*/ 42292 h 422924"/>
              <a:gd name="connsiteX1" fmla="*/ 42292 w 583979"/>
              <a:gd name="connsiteY1" fmla="*/ 0 h 422924"/>
              <a:gd name="connsiteX2" fmla="*/ 541687 w 583979"/>
              <a:gd name="connsiteY2" fmla="*/ 0 h 422924"/>
              <a:gd name="connsiteX3" fmla="*/ 583979 w 583979"/>
              <a:gd name="connsiteY3" fmla="*/ 42292 h 422924"/>
              <a:gd name="connsiteX4" fmla="*/ 583979 w 583979"/>
              <a:gd name="connsiteY4" fmla="*/ 380632 h 422924"/>
              <a:gd name="connsiteX5" fmla="*/ 541687 w 583979"/>
              <a:gd name="connsiteY5" fmla="*/ 422924 h 422924"/>
              <a:gd name="connsiteX6" fmla="*/ 42292 w 583979"/>
              <a:gd name="connsiteY6" fmla="*/ 422924 h 422924"/>
              <a:gd name="connsiteX7" fmla="*/ 0 w 583979"/>
              <a:gd name="connsiteY7" fmla="*/ 380632 h 422924"/>
              <a:gd name="connsiteX8" fmla="*/ 0 w 583979"/>
              <a:gd name="connsiteY8" fmla="*/ 42292 h 42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979" h="422924">
                <a:moveTo>
                  <a:pt x="0" y="42292"/>
                </a:moveTo>
                <a:cubicBezTo>
                  <a:pt x="0" y="18935"/>
                  <a:pt x="18935" y="0"/>
                  <a:pt x="42292" y="0"/>
                </a:cubicBezTo>
                <a:lnTo>
                  <a:pt x="541687" y="0"/>
                </a:lnTo>
                <a:cubicBezTo>
                  <a:pt x="565044" y="0"/>
                  <a:pt x="583979" y="18935"/>
                  <a:pt x="583979" y="42292"/>
                </a:cubicBezTo>
                <a:lnTo>
                  <a:pt x="583979" y="380632"/>
                </a:lnTo>
                <a:cubicBezTo>
                  <a:pt x="583979" y="403989"/>
                  <a:pt x="565044" y="422924"/>
                  <a:pt x="541687" y="422924"/>
                </a:cubicBezTo>
                <a:lnTo>
                  <a:pt x="42292" y="422924"/>
                </a:lnTo>
                <a:cubicBezTo>
                  <a:pt x="18935" y="422924"/>
                  <a:pt x="0" y="403989"/>
                  <a:pt x="0" y="380632"/>
                </a:cubicBezTo>
                <a:lnTo>
                  <a:pt x="0" y="42292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727" tIns="65727" rIns="65727" bIns="657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39695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8293485" y="4648465"/>
            <a:ext cx="612000" cy="431124"/>
          </a:xfrm>
          <a:custGeom>
            <a:avLst/>
            <a:gdLst>
              <a:gd name="connsiteX0" fmla="*/ 0 w 579432"/>
              <a:gd name="connsiteY0" fmla="*/ 57943 h 706156"/>
              <a:gd name="connsiteX1" fmla="*/ 57943 w 579432"/>
              <a:gd name="connsiteY1" fmla="*/ 0 h 706156"/>
              <a:gd name="connsiteX2" fmla="*/ 521489 w 579432"/>
              <a:gd name="connsiteY2" fmla="*/ 0 h 706156"/>
              <a:gd name="connsiteX3" fmla="*/ 579432 w 579432"/>
              <a:gd name="connsiteY3" fmla="*/ 57943 h 706156"/>
              <a:gd name="connsiteX4" fmla="*/ 579432 w 579432"/>
              <a:gd name="connsiteY4" fmla="*/ 648213 h 706156"/>
              <a:gd name="connsiteX5" fmla="*/ 521489 w 579432"/>
              <a:gd name="connsiteY5" fmla="*/ 706156 h 706156"/>
              <a:gd name="connsiteX6" fmla="*/ 57943 w 579432"/>
              <a:gd name="connsiteY6" fmla="*/ 706156 h 706156"/>
              <a:gd name="connsiteX7" fmla="*/ 0 w 579432"/>
              <a:gd name="connsiteY7" fmla="*/ 648213 h 706156"/>
              <a:gd name="connsiteX8" fmla="*/ 0 w 579432"/>
              <a:gd name="connsiteY8" fmla="*/ 57943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32" h="706156">
                <a:moveTo>
                  <a:pt x="0" y="57943"/>
                </a:moveTo>
                <a:cubicBezTo>
                  <a:pt x="0" y="25942"/>
                  <a:pt x="25942" y="0"/>
                  <a:pt x="57943" y="0"/>
                </a:cubicBezTo>
                <a:lnTo>
                  <a:pt x="521489" y="0"/>
                </a:lnTo>
                <a:cubicBezTo>
                  <a:pt x="553490" y="0"/>
                  <a:pt x="579432" y="25942"/>
                  <a:pt x="579432" y="57943"/>
                </a:cubicBezTo>
                <a:lnTo>
                  <a:pt x="579432" y="648213"/>
                </a:lnTo>
                <a:cubicBezTo>
                  <a:pt x="579432" y="680214"/>
                  <a:pt x="553490" y="706156"/>
                  <a:pt x="521489" y="706156"/>
                </a:cubicBezTo>
                <a:lnTo>
                  <a:pt x="57943" y="706156"/>
                </a:lnTo>
                <a:cubicBezTo>
                  <a:pt x="25942" y="706156"/>
                  <a:pt x="0" y="680214"/>
                  <a:pt x="0" y="648213"/>
                </a:cubicBezTo>
                <a:lnTo>
                  <a:pt x="0" y="57943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1" tIns="70311" rIns="70311" bIns="703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1629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8314012" y="5192881"/>
            <a:ext cx="612000" cy="510796"/>
          </a:xfrm>
          <a:custGeom>
            <a:avLst/>
            <a:gdLst>
              <a:gd name="connsiteX0" fmla="*/ 0 w 587308"/>
              <a:gd name="connsiteY0" fmla="*/ 40690 h 406901"/>
              <a:gd name="connsiteX1" fmla="*/ 40690 w 587308"/>
              <a:gd name="connsiteY1" fmla="*/ 0 h 406901"/>
              <a:gd name="connsiteX2" fmla="*/ 546618 w 587308"/>
              <a:gd name="connsiteY2" fmla="*/ 0 h 406901"/>
              <a:gd name="connsiteX3" fmla="*/ 587308 w 587308"/>
              <a:gd name="connsiteY3" fmla="*/ 40690 h 406901"/>
              <a:gd name="connsiteX4" fmla="*/ 587308 w 587308"/>
              <a:gd name="connsiteY4" fmla="*/ 366211 h 406901"/>
              <a:gd name="connsiteX5" fmla="*/ 546618 w 587308"/>
              <a:gd name="connsiteY5" fmla="*/ 406901 h 406901"/>
              <a:gd name="connsiteX6" fmla="*/ 40690 w 587308"/>
              <a:gd name="connsiteY6" fmla="*/ 406901 h 406901"/>
              <a:gd name="connsiteX7" fmla="*/ 0 w 587308"/>
              <a:gd name="connsiteY7" fmla="*/ 366211 h 406901"/>
              <a:gd name="connsiteX8" fmla="*/ 0 w 587308"/>
              <a:gd name="connsiteY8" fmla="*/ 40690 h 4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308" h="406901">
                <a:moveTo>
                  <a:pt x="0" y="40690"/>
                </a:moveTo>
                <a:cubicBezTo>
                  <a:pt x="0" y="18218"/>
                  <a:pt x="18218" y="0"/>
                  <a:pt x="40690" y="0"/>
                </a:cubicBezTo>
                <a:lnTo>
                  <a:pt x="546618" y="0"/>
                </a:lnTo>
                <a:cubicBezTo>
                  <a:pt x="569090" y="0"/>
                  <a:pt x="587308" y="18218"/>
                  <a:pt x="587308" y="40690"/>
                </a:cubicBezTo>
                <a:lnTo>
                  <a:pt x="587308" y="366211"/>
                </a:lnTo>
                <a:cubicBezTo>
                  <a:pt x="587308" y="388683"/>
                  <a:pt x="569090" y="406901"/>
                  <a:pt x="546618" y="406901"/>
                </a:cubicBezTo>
                <a:lnTo>
                  <a:pt x="40690" y="406901"/>
                </a:lnTo>
                <a:cubicBezTo>
                  <a:pt x="18218" y="406901"/>
                  <a:pt x="0" y="388683"/>
                  <a:pt x="0" y="366211"/>
                </a:cubicBezTo>
                <a:lnTo>
                  <a:pt x="0" y="40690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58" tIns="65258" rIns="65258" bIns="6525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17310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8319189" y="5781755"/>
            <a:ext cx="612000" cy="705375"/>
          </a:xfrm>
          <a:custGeom>
            <a:avLst/>
            <a:gdLst>
              <a:gd name="connsiteX0" fmla="*/ 0 w 596577"/>
              <a:gd name="connsiteY0" fmla="*/ 59658 h 706156"/>
              <a:gd name="connsiteX1" fmla="*/ 59658 w 596577"/>
              <a:gd name="connsiteY1" fmla="*/ 0 h 706156"/>
              <a:gd name="connsiteX2" fmla="*/ 536919 w 596577"/>
              <a:gd name="connsiteY2" fmla="*/ 0 h 706156"/>
              <a:gd name="connsiteX3" fmla="*/ 596577 w 596577"/>
              <a:gd name="connsiteY3" fmla="*/ 59658 h 706156"/>
              <a:gd name="connsiteX4" fmla="*/ 596577 w 596577"/>
              <a:gd name="connsiteY4" fmla="*/ 646498 h 706156"/>
              <a:gd name="connsiteX5" fmla="*/ 536919 w 596577"/>
              <a:gd name="connsiteY5" fmla="*/ 706156 h 706156"/>
              <a:gd name="connsiteX6" fmla="*/ 59658 w 596577"/>
              <a:gd name="connsiteY6" fmla="*/ 706156 h 706156"/>
              <a:gd name="connsiteX7" fmla="*/ 0 w 596577"/>
              <a:gd name="connsiteY7" fmla="*/ 646498 h 706156"/>
              <a:gd name="connsiteX8" fmla="*/ 0 w 596577"/>
              <a:gd name="connsiteY8" fmla="*/ 59658 h 7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577" h="706156">
                <a:moveTo>
                  <a:pt x="0" y="59658"/>
                </a:moveTo>
                <a:cubicBezTo>
                  <a:pt x="0" y="26710"/>
                  <a:pt x="26710" y="0"/>
                  <a:pt x="59658" y="0"/>
                </a:cubicBezTo>
                <a:lnTo>
                  <a:pt x="536919" y="0"/>
                </a:lnTo>
                <a:cubicBezTo>
                  <a:pt x="569867" y="0"/>
                  <a:pt x="596577" y="26710"/>
                  <a:pt x="596577" y="59658"/>
                </a:cubicBezTo>
                <a:lnTo>
                  <a:pt x="596577" y="646498"/>
                </a:lnTo>
                <a:cubicBezTo>
                  <a:pt x="596577" y="679446"/>
                  <a:pt x="569867" y="706156"/>
                  <a:pt x="536919" y="706156"/>
                </a:cubicBezTo>
                <a:lnTo>
                  <a:pt x="59658" y="706156"/>
                </a:lnTo>
                <a:cubicBezTo>
                  <a:pt x="26710" y="706156"/>
                  <a:pt x="0" y="679446"/>
                  <a:pt x="0" y="646498"/>
                </a:cubicBezTo>
                <a:lnTo>
                  <a:pt x="0" y="59658"/>
                </a:lnTo>
                <a:close/>
              </a:path>
            </a:pathLst>
          </a:custGeom>
          <a:gradFill flip="none" rotWithShape="0">
            <a:gsLst>
              <a:gs pos="100000">
                <a:srgbClr val="3399FF"/>
              </a:gs>
              <a:gs pos="22000">
                <a:srgbClr val="3333FF"/>
              </a:gs>
              <a:gs pos="10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13" tIns="70813" rIns="70813" bIns="7081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12147</a:t>
            </a:r>
            <a:endPara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36146" y="3765753"/>
            <a:ext cx="4038851" cy="735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посетителей на массовых культурных мероприятиях, 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31658" y="4554672"/>
            <a:ext cx="4043339" cy="7195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проведенных мероприятий, ед.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4270" y="5309881"/>
            <a:ext cx="4050728" cy="7850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библиотек, чел.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6233" y="2294807"/>
            <a:ext cx="2084840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8342" y="6442694"/>
            <a:ext cx="512638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193608" y="1124744"/>
            <a:ext cx="3903032" cy="921569"/>
          </a:xfrm>
          <a:custGeom>
            <a:avLst/>
            <a:gdLst>
              <a:gd name="connsiteX0" fmla="*/ 0 w 3903032"/>
              <a:gd name="connsiteY0" fmla="*/ 113342 h 1133420"/>
              <a:gd name="connsiteX1" fmla="*/ 113342 w 3903032"/>
              <a:gd name="connsiteY1" fmla="*/ 0 h 1133420"/>
              <a:gd name="connsiteX2" fmla="*/ 3789690 w 3903032"/>
              <a:gd name="connsiteY2" fmla="*/ 0 h 1133420"/>
              <a:gd name="connsiteX3" fmla="*/ 3903032 w 3903032"/>
              <a:gd name="connsiteY3" fmla="*/ 113342 h 1133420"/>
              <a:gd name="connsiteX4" fmla="*/ 3903032 w 3903032"/>
              <a:gd name="connsiteY4" fmla="*/ 1020078 h 1133420"/>
              <a:gd name="connsiteX5" fmla="*/ 3789690 w 3903032"/>
              <a:gd name="connsiteY5" fmla="*/ 1133420 h 1133420"/>
              <a:gd name="connsiteX6" fmla="*/ 113342 w 3903032"/>
              <a:gd name="connsiteY6" fmla="*/ 1133420 h 1133420"/>
              <a:gd name="connsiteX7" fmla="*/ 0 w 3903032"/>
              <a:gd name="connsiteY7" fmla="*/ 1020078 h 1133420"/>
              <a:gd name="connsiteX8" fmla="*/ 0 w 3903032"/>
              <a:gd name="connsiteY8" fmla="*/ 113342 h 11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3032" h="1133420">
                <a:moveTo>
                  <a:pt x="0" y="113342"/>
                </a:moveTo>
                <a:cubicBezTo>
                  <a:pt x="0" y="50745"/>
                  <a:pt x="50745" y="0"/>
                  <a:pt x="113342" y="0"/>
                </a:cubicBezTo>
                <a:lnTo>
                  <a:pt x="3789690" y="0"/>
                </a:lnTo>
                <a:cubicBezTo>
                  <a:pt x="3852287" y="0"/>
                  <a:pt x="3903032" y="50745"/>
                  <a:pt x="3903032" y="113342"/>
                </a:cubicBezTo>
                <a:lnTo>
                  <a:pt x="3903032" y="1020078"/>
                </a:lnTo>
                <a:cubicBezTo>
                  <a:pt x="3903032" y="1082675"/>
                  <a:pt x="3852287" y="1133420"/>
                  <a:pt x="3789690" y="1133420"/>
                </a:cubicBezTo>
                <a:lnTo>
                  <a:pt x="113342" y="1133420"/>
                </a:lnTo>
                <a:cubicBezTo>
                  <a:pt x="50745" y="1133420"/>
                  <a:pt x="0" y="1082675"/>
                  <a:pt x="0" y="1020078"/>
                </a:cubicBezTo>
                <a:lnTo>
                  <a:pt x="0" y="11334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537" tIns="86537" rIns="86537" bIns="865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471149" y="2952995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471149" y="3733282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262623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497571" y="4513568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497571" y="5293855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17780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290466" y="2952995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5290466" y="3733282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265388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5290466" y="4513569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290466" y="5293855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17785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6083361" y="2952995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6083361" y="3733282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278026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6083361" y="4513569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4841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6083361" y="5317983"/>
            <a:ext cx="731452" cy="723688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9728" y="0"/>
            <a:ext cx="6697586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 descr="C:\Users\user2\Pictures\Бюджет\img315773253_16148706124634607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94" y="810440"/>
            <a:ext cx="2716239" cy="21548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17841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олилиния 39"/>
          <p:cNvSpPr/>
          <p:nvPr/>
        </p:nvSpPr>
        <p:spPr>
          <a:xfrm>
            <a:off x="6876256" y="3765753"/>
            <a:ext cx="731452" cy="715345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303301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876256" y="4546040"/>
            <a:ext cx="731452" cy="715345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6862742" y="5306216"/>
            <a:ext cx="731452" cy="723688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6876256" y="2940442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7708516" y="3755576"/>
            <a:ext cx="731452" cy="715345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303301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7708516" y="4535863"/>
            <a:ext cx="731452" cy="715345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7708516" y="2930265"/>
            <a:ext cx="731452" cy="747816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63" tIns="74763" rIns="74763" bIns="747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7722246" y="5328703"/>
            <a:ext cx="731452" cy="723688"/>
          </a:xfrm>
          <a:custGeom>
            <a:avLst/>
            <a:gdLst>
              <a:gd name="connsiteX0" fmla="*/ 0 w 731452"/>
              <a:gd name="connsiteY0" fmla="*/ 73145 h 747816"/>
              <a:gd name="connsiteX1" fmla="*/ 73145 w 731452"/>
              <a:gd name="connsiteY1" fmla="*/ 0 h 747816"/>
              <a:gd name="connsiteX2" fmla="*/ 658307 w 731452"/>
              <a:gd name="connsiteY2" fmla="*/ 0 h 747816"/>
              <a:gd name="connsiteX3" fmla="*/ 731452 w 731452"/>
              <a:gd name="connsiteY3" fmla="*/ 73145 h 747816"/>
              <a:gd name="connsiteX4" fmla="*/ 731452 w 731452"/>
              <a:gd name="connsiteY4" fmla="*/ 674671 h 747816"/>
              <a:gd name="connsiteX5" fmla="*/ 658307 w 731452"/>
              <a:gd name="connsiteY5" fmla="*/ 747816 h 747816"/>
              <a:gd name="connsiteX6" fmla="*/ 73145 w 731452"/>
              <a:gd name="connsiteY6" fmla="*/ 747816 h 747816"/>
              <a:gd name="connsiteX7" fmla="*/ 0 w 731452"/>
              <a:gd name="connsiteY7" fmla="*/ 674671 h 747816"/>
              <a:gd name="connsiteX8" fmla="*/ 0 w 731452"/>
              <a:gd name="connsiteY8" fmla="*/ 73145 h 74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52" h="747816">
                <a:moveTo>
                  <a:pt x="0" y="73145"/>
                </a:moveTo>
                <a:cubicBezTo>
                  <a:pt x="0" y="32748"/>
                  <a:pt x="32748" y="0"/>
                  <a:pt x="73145" y="0"/>
                </a:cubicBezTo>
                <a:lnTo>
                  <a:pt x="658307" y="0"/>
                </a:lnTo>
                <a:cubicBezTo>
                  <a:pt x="698704" y="0"/>
                  <a:pt x="731452" y="32748"/>
                  <a:pt x="731452" y="73145"/>
                </a:cubicBezTo>
                <a:lnTo>
                  <a:pt x="731452" y="674671"/>
                </a:lnTo>
                <a:cubicBezTo>
                  <a:pt x="731452" y="715068"/>
                  <a:pt x="698704" y="747816"/>
                  <a:pt x="658307" y="747816"/>
                </a:cubicBezTo>
                <a:lnTo>
                  <a:pt x="73145" y="747816"/>
                </a:lnTo>
                <a:cubicBezTo>
                  <a:pt x="32748" y="747816"/>
                  <a:pt x="0" y="715068"/>
                  <a:pt x="0" y="674671"/>
                </a:cubicBezTo>
                <a:lnTo>
                  <a:pt x="0" y="73145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33" tIns="63333" rIns="63333" bIns="6333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17800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764704"/>
            <a:ext cx="6728478" cy="19288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 условий для укрепления здоровья жителей МО «Майкопский  район» путем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инфраструктуры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материально-технической базы физической культуры и спорта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популяризации массового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различных слоев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регулярным занятиям физической культурой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357" y="2817708"/>
            <a:ext cx="2410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бюджета, тыс. руб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64342" y="6459268"/>
            <a:ext cx="1054100" cy="365125"/>
          </a:xfrm>
        </p:spPr>
        <p:txBody>
          <a:bodyPr/>
          <a:lstStyle/>
          <a:p>
            <a:pPr algn="r"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 algn="r">
                <a:defRPr/>
              </a:p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381062" y="2926043"/>
            <a:ext cx="5637379" cy="50997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</a:t>
            </a: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362298" y="3552410"/>
            <a:ext cx="2304256" cy="332865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381062" y="4024881"/>
            <a:ext cx="2295268" cy="663540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"Создание условий для развития физической культуры и массового спорта"</a:t>
            </a:r>
            <a:endPara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381062" y="4767000"/>
            <a:ext cx="2277398" cy="928694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инфраструктуры спорта"</a:t>
            </a:r>
            <a:endPara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716428" y="3572235"/>
            <a:ext cx="644836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5732148" y="4011146"/>
            <a:ext cx="644836" cy="66354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236,6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749315" y="4786322"/>
            <a:ext cx="644836" cy="909371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043798" y="3572235"/>
            <a:ext cx="709088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053241" y="4024563"/>
            <a:ext cx="709088" cy="63080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236,6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067367" y="4767000"/>
            <a:ext cx="709088" cy="92869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0"/>
            <a:ext cx="6984776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«Развитие физической культуры и спорта»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386534" y="3572235"/>
            <a:ext cx="628067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405296" y="4025384"/>
            <a:ext cx="628067" cy="66354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236,6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419421" y="4786322"/>
            <a:ext cx="628067" cy="92869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62328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2\Pictures\Бюджет\03494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82" y="620688"/>
            <a:ext cx="2256721" cy="20728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442499"/>
              </p:ext>
            </p:extLst>
          </p:nvPr>
        </p:nvGraphicFramePr>
        <p:xfrm>
          <a:off x="116766" y="3487256"/>
          <a:ext cx="34471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Полилиния 31"/>
          <p:cNvSpPr/>
          <p:nvPr/>
        </p:nvSpPr>
        <p:spPr>
          <a:xfrm>
            <a:off x="7752886" y="3575653"/>
            <a:ext cx="587410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7795719" y="4011146"/>
            <a:ext cx="587410" cy="649805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236,6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7811705" y="4788254"/>
            <a:ext cx="587410" cy="92869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8343507" y="3586523"/>
            <a:ext cx="645738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8372703" y="4024563"/>
            <a:ext cx="645738" cy="649805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236,6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8434364" y="4756566"/>
            <a:ext cx="607741" cy="958450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5151674" y="956843"/>
            <a:ext cx="3885310" cy="681744"/>
          </a:xfrm>
          <a:custGeom>
            <a:avLst/>
            <a:gdLst>
              <a:gd name="connsiteX0" fmla="*/ 0 w 3885310"/>
              <a:gd name="connsiteY0" fmla="*/ 68174 h 681744"/>
              <a:gd name="connsiteX1" fmla="*/ 68174 w 3885310"/>
              <a:gd name="connsiteY1" fmla="*/ 0 h 681744"/>
              <a:gd name="connsiteX2" fmla="*/ 3817136 w 3885310"/>
              <a:gd name="connsiteY2" fmla="*/ 0 h 681744"/>
              <a:gd name="connsiteX3" fmla="*/ 3885310 w 3885310"/>
              <a:gd name="connsiteY3" fmla="*/ 68174 h 681744"/>
              <a:gd name="connsiteX4" fmla="*/ 3885310 w 3885310"/>
              <a:gd name="connsiteY4" fmla="*/ 613570 h 681744"/>
              <a:gd name="connsiteX5" fmla="*/ 3817136 w 3885310"/>
              <a:gd name="connsiteY5" fmla="*/ 681744 h 681744"/>
              <a:gd name="connsiteX6" fmla="*/ 68174 w 3885310"/>
              <a:gd name="connsiteY6" fmla="*/ 681744 h 681744"/>
              <a:gd name="connsiteX7" fmla="*/ 0 w 3885310"/>
              <a:gd name="connsiteY7" fmla="*/ 613570 h 681744"/>
              <a:gd name="connsiteX8" fmla="*/ 0 w 3885310"/>
              <a:gd name="connsiteY8" fmla="*/ 68174 h 6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5310" h="681744">
                <a:moveTo>
                  <a:pt x="0" y="68174"/>
                </a:moveTo>
                <a:cubicBezTo>
                  <a:pt x="0" y="30523"/>
                  <a:pt x="30523" y="0"/>
                  <a:pt x="68174" y="0"/>
                </a:cubicBezTo>
                <a:lnTo>
                  <a:pt x="3817136" y="0"/>
                </a:lnTo>
                <a:cubicBezTo>
                  <a:pt x="3854787" y="0"/>
                  <a:pt x="3885310" y="30523"/>
                  <a:pt x="3885310" y="68174"/>
                </a:cubicBezTo>
                <a:lnTo>
                  <a:pt x="3885310" y="613570"/>
                </a:lnTo>
                <a:cubicBezTo>
                  <a:pt x="3885310" y="651221"/>
                  <a:pt x="3854787" y="681744"/>
                  <a:pt x="3817136" y="681744"/>
                </a:cubicBezTo>
                <a:lnTo>
                  <a:pt x="68174" y="681744"/>
                </a:lnTo>
                <a:cubicBezTo>
                  <a:pt x="30523" y="681744"/>
                  <a:pt x="0" y="651221"/>
                  <a:pt x="0" y="613570"/>
                </a:cubicBezTo>
                <a:lnTo>
                  <a:pt x="0" y="6817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3308" tIns="73308" rIns="73308" bIns="733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  <a:endPara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127673" y="2213061"/>
            <a:ext cx="726710" cy="82000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127673" y="3175943"/>
            <a:ext cx="726710" cy="714380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43,7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127673" y="4176075"/>
            <a:ext cx="726710" cy="714379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127673" y="5176207"/>
            <a:ext cx="726710" cy="85725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63,6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5915427" y="2213061"/>
            <a:ext cx="726710" cy="82000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915427" y="3175943"/>
            <a:ext cx="726710" cy="714380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5915427" y="4176075"/>
            <a:ext cx="726710" cy="714379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915427" y="5176207"/>
            <a:ext cx="726710" cy="85725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63,7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6703181" y="2213061"/>
            <a:ext cx="726710" cy="813211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6703181" y="3175943"/>
            <a:ext cx="726710" cy="714380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6703181" y="4176075"/>
            <a:ext cx="726710" cy="714379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697307" y="5176207"/>
            <a:ext cx="714380" cy="85725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63,8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1780" y="3071811"/>
            <a:ext cx="4348211" cy="85725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МО "Майкопский район",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занимающегося физической культурой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в общей численности населения МО «Майкопский район», 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9797" y="4071942"/>
            <a:ext cx="4340194" cy="9286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обеспеченности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МО «Майкопский район» спортивными сооружениями, 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9797" y="5143512"/>
            <a:ext cx="4340194" cy="8777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систематически занимающихся физической культурой и спортом,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обучающихся, 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254" y="1784613"/>
            <a:ext cx="2592288" cy="5040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00282" y="6335165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-1"/>
            <a:ext cx="6948264" cy="956843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«Развитие физической культуры и спорта»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user2\Pictures\Бюджет\_oX5vLGUuH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42" y="1241378"/>
            <a:ext cx="1659473" cy="14194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46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олилиния 35"/>
          <p:cNvSpPr/>
          <p:nvPr/>
        </p:nvSpPr>
        <p:spPr>
          <a:xfrm>
            <a:off x="7507335" y="2206267"/>
            <a:ext cx="726710" cy="82000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7507335" y="3169149"/>
            <a:ext cx="726710" cy="714380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7507335" y="4169281"/>
            <a:ext cx="726710" cy="714379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7523232" y="5164033"/>
            <a:ext cx="714380" cy="85725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64,2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8305615" y="2213061"/>
            <a:ext cx="726710" cy="82000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25" tIns="74625" rIns="74625" bIns="7462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8305615" y="4176075"/>
            <a:ext cx="726710" cy="714379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8299741" y="5176207"/>
            <a:ext cx="714380" cy="857255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64,4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8295089" y="3176456"/>
            <a:ext cx="726710" cy="714380"/>
          </a:xfrm>
          <a:custGeom>
            <a:avLst/>
            <a:gdLst>
              <a:gd name="connsiteX0" fmla="*/ 0 w 726710"/>
              <a:gd name="connsiteY0" fmla="*/ 72671 h 820005"/>
              <a:gd name="connsiteX1" fmla="*/ 72671 w 726710"/>
              <a:gd name="connsiteY1" fmla="*/ 0 h 820005"/>
              <a:gd name="connsiteX2" fmla="*/ 654039 w 726710"/>
              <a:gd name="connsiteY2" fmla="*/ 0 h 820005"/>
              <a:gd name="connsiteX3" fmla="*/ 726710 w 726710"/>
              <a:gd name="connsiteY3" fmla="*/ 72671 h 820005"/>
              <a:gd name="connsiteX4" fmla="*/ 726710 w 726710"/>
              <a:gd name="connsiteY4" fmla="*/ 747334 h 820005"/>
              <a:gd name="connsiteX5" fmla="*/ 654039 w 726710"/>
              <a:gd name="connsiteY5" fmla="*/ 820005 h 820005"/>
              <a:gd name="connsiteX6" fmla="*/ 72671 w 726710"/>
              <a:gd name="connsiteY6" fmla="*/ 820005 h 820005"/>
              <a:gd name="connsiteX7" fmla="*/ 0 w 726710"/>
              <a:gd name="connsiteY7" fmla="*/ 747334 h 820005"/>
              <a:gd name="connsiteX8" fmla="*/ 0 w 726710"/>
              <a:gd name="connsiteY8" fmla="*/ 72671 h 8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10" h="820005">
                <a:moveTo>
                  <a:pt x="0" y="72671"/>
                </a:moveTo>
                <a:cubicBezTo>
                  <a:pt x="0" y="32536"/>
                  <a:pt x="32536" y="0"/>
                  <a:pt x="72671" y="0"/>
                </a:cubicBezTo>
                <a:lnTo>
                  <a:pt x="654039" y="0"/>
                </a:lnTo>
                <a:cubicBezTo>
                  <a:pt x="694174" y="0"/>
                  <a:pt x="726710" y="32536"/>
                  <a:pt x="726710" y="72671"/>
                </a:cubicBezTo>
                <a:lnTo>
                  <a:pt x="726710" y="747334"/>
                </a:lnTo>
                <a:cubicBezTo>
                  <a:pt x="726710" y="787469"/>
                  <a:pt x="694174" y="820005"/>
                  <a:pt x="654039" y="820005"/>
                </a:cubicBezTo>
                <a:lnTo>
                  <a:pt x="72671" y="820005"/>
                </a:lnTo>
                <a:cubicBezTo>
                  <a:pt x="32536" y="820005"/>
                  <a:pt x="0" y="787469"/>
                  <a:pt x="0" y="747334"/>
                </a:cubicBezTo>
                <a:lnTo>
                  <a:pt x="0" y="72671"/>
                </a:lnTo>
                <a:close/>
              </a:path>
            </a:pathLst>
          </a:custGeom>
          <a:gradFill flip="none" rotWithShape="0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95" tIns="63195" rIns="63195" bIns="631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1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700808"/>
            <a:ext cx="6728478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отраслевой экономики на территории муниципального образования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64342" y="6459268"/>
            <a:ext cx="1054100" cy="365125"/>
          </a:xfrm>
        </p:spPr>
        <p:txBody>
          <a:bodyPr/>
          <a:lstStyle/>
          <a:p>
            <a:pPr algn="r"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 algn="r">
                <a:defRPr/>
              </a:pPr>
              <a:t>35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843097" y="2743003"/>
            <a:ext cx="4220737" cy="69301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</a:t>
            </a: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805551" y="3493060"/>
            <a:ext cx="1204614" cy="512003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816263" y="4082008"/>
            <a:ext cx="1204615" cy="781259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"Развитие туризма"</a:t>
            </a:r>
            <a:endPara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805550" y="4964674"/>
            <a:ext cx="1204614" cy="912500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промышленности,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и транспорта"</a:t>
            </a:r>
            <a:endPara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012716" y="3592181"/>
            <a:ext cx="694681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002026" y="4099038"/>
            <a:ext cx="694681" cy="782234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012713" y="4929941"/>
            <a:ext cx="694681" cy="92869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320050" y="3584438"/>
            <a:ext cx="622097" cy="35374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320050" y="4115230"/>
            <a:ext cx="622097" cy="76604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320050" y="4943581"/>
            <a:ext cx="622097" cy="92869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0"/>
            <a:ext cx="6984776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«Экономическое развитие»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683262" y="3592181"/>
            <a:ext cx="647502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683260" y="4102093"/>
            <a:ext cx="647502" cy="782234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683259" y="4929941"/>
            <a:ext cx="647502" cy="92869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07504" y="764704"/>
            <a:ext cx="6728478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07505" y="2620112"/>
            <a:ext cx="4645056" cy="50997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07505" y="3231534"/>
            <a:ext cx="1715443" cy="344899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23702" y="3609357"/>
            <a:ext cx="1701129" cy="631807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исленность занятых в сфере малого и среднего предпринимательства, чел</a:t>
            </a:r>
            <a:endPara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32454" y="4304162"/>
            <a:ext cx="1694456" cy="609978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 вставших на налоговый учет, чел.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1893925" y="3231534"/>
            <a:ext cx="542605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899962" y="3656889"/>
            <a:ext cx="542605" cy="56796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919564" y="4291623"/>
            <a:ext cx="542605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992850" y="3240939"/>
            <a:ext cx="540671" cy="328782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3001931" y="3649558"/>
            <a:ext cx="540671" cy="612694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6554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018492" y="4327039"/>
            <a:ext cx="540671" cy="53622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967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2446070" y="3231534"/>
            <a:ext cx="540671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455149" y="3649559"/>
            <a:ext cx="540671" cy="589538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6316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2471709" y="4291623"/>
            <a:ext cx="540671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133182" y="4977212"/>
            <a:ext cx="1696925" cy="588483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вновь созданных СМП, ед.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1903402" y="4964674"/>
            <a:ext cx="542605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02330" y="4971361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481462" y="4964674"/>
            <a:ext cx="511996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132454" y="5693113"/>
            <a:ext cx="1657114" cy="766155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крупных предприятий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1893925" y="5684094"/>
            <a:ext cx="542605" cy="77869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31,1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3001932" y="5661250"/>
            <a:ext cx="540671" cy="79539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2455149" y="5680576"/>
            <a:ext cx="540671" cy="77606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0-tub-ru.yandex.net/i?id=a3636ba4dc7505fcc112fdf1afebfeab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5518"/>
            <a:ext cx="2051720" cy="148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олилиния 59"/>
          <p:cNvSpPr/>
          <p:nvPr/>
        </p:nvSpPr>
        <p:spPr>
          <a:xfrm>
            <a:off x="3567648" y="3675129"/>
            <a:ext cx="540671" cy="56969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3584209" y="4296129"/>
            <a:ext cx="540671" cy="60275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3568047" y="4969180"/>
            <a:ext cx="540671" cy="60275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3567649" y="5659069"/>
            <a:ext cx="540671" cy="797575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3584209" y="3231534"/>
            <a:ext cx="540671" cy="344899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7932703" y="3594878"/>
            <a:ext cx="622097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7932703" y="4104790"/>
            <a:ext cx="622097" cy="76604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7932703" y="4933141"/>
            <a:ext cx="622097" cy="92869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4161757" y="3673675"/>
            <a:ext cx="540671" cy="55621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4178318" y="4294674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4162156" y="4967725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4161758" y="5657614"/>
            <a:ext cx="540671" cy="77869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40,1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4178318" y="3249529"/>
            <a:ext cx="540671" cy="335951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8521903" y="3602620"/>
            <a:ext cx="622097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8532585" y="4112532"/>
            <a:ext cx="622097" cy="76604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олилиния 69"/>
          <p:cNvSpPr/>
          <p:nvPr/>
        </p:nvSpPr>
        <p:spPr>
          <a:xfrm>
            <a:off x="8528689" y="4957347"/>
            <a:ext cx="622097" cy="92869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700808"/>
            <a:ext cx="6728478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жизнедеятельности населения на территории муниципального образования «Майкопский район»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64342" y="6459268"/>
            <a:ext cx="10541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695112" y="2743003"/>
            <a:ext cx="4368721" cy="69301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652185" y="3487256"/>
            <a:ext cx="1455011" cy="332865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650212" y="3871362"/>
            <a:ext cx="1449336" cy="1113141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"Защита населения и территории от чрезвычайных ситуаций природного и техногенного характера, обеспечение пожарной безопасности и безопасности на водных объектах"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646289" y="5072413"/>
            <a:ext cx="1438052" cy="725007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"Построение аппаратно-программного комплекса "Безопасный город"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142126" y="3487759"/>
            <a:ext cx="558625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104675" y="3857627"/>
            <a:ext cx="558625" cy="111259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2315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093250" y="5072411"/>
            <a:ext cx="558625" cy="72500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1498,5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295409" y="3487256"/>
            <a:ext cx="582216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261002" y="3871362"/>
            <a:ext cx="582216" cy="111314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2994,4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295410" y="5072413"/>
            <a:ext cx="582216" cy="725005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598,5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0"/>
            <a:ext cx="6984776" cy="62068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Clr>
                <a:srgbClr val="918655">
                  <a:lumMod val="75000"/>
                </a:srgbClr>
              </a:buClr>
              <a:buFont typeface="Georgia" pitchFamily="18" charset="0"/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«Обеспечение безопасности населения»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706904" y="3487759"/>
            <a:ext cx="567994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672495" y="3871865"/>
            <a:ext cx="567994" cy="111259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2579,9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699682" y="5062666"/>
            <a:ext cx="567994" cy="72500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900,3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07504" y="764704"/>
            <a:ext cx="6728478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07505" y="2743003"/>
            <a:ext cx="4587608" cy="604434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07506" y="3488067"/>
            <a:ext cx="1435454" cy="344899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23703" y="3929728"/>
            <a:ext cx="1423476" cy="659820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световозвращающимися элементами обучающихся Майкопского района, шт.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112666" y="4718589"/>
            <a:ext cx="1417892" cy="588483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установленных камер уличного наблюдения, шт.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1583919" y="3463462"/>
            <a:ext cx="542605" cy="356659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576182" y="3994133"/>
            <a:ext cx="527534" cy="63832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576182" y="4734236"/>
            <a:ext cx="542605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844954" y="3451029"/>
            <a:ext cx="540671" cy="375106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2821802" y="3988247"/>
            <a:ext cx="540671" cy="64616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2826963" y="4708347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2220203" y="3452492"/>
            <a:ext cx="540671" cy="357884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229282" y="3997508"/>
            <a:ext cx="540671" cy="630116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2222924" y="4722399"/>
            <a:ext cx="540671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123705" y="5483735"/>
            <a:ext cx="1419958" cy="641848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населения пропагандистскими материалами по безопасности, %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1624615" y="5474258"/>
            <a:ext cx="542605" cy="64184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2837680" y="5456900"/>
            <a:ext cx="540671" cy="64184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212531" y="5466749"/>
            <a:ext cx="540671" cy="64184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4609402" y="5885329"/>
            <a:ext cx="1438052" cy="642697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"Обеспечение безопасности дорожного движения"</a:t>
            </a:r>
            <a:endParaRPr lang="ru-RU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087798" y="5896182"/>
            <a:ext cx="558625" cy="64131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7299556" y="5931431"/>
            <a:ext cx="541940" cy="59841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120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6721464" y="5896182"/>
            <a:ext cx="567994" cy="615140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     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0-tub-ru.yandex.net/i?id=59b9f49f57d2a70f138c54f436ecab5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01" y="841911"/>
            <a:ext cx="2184177" cy="14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олилиния 50"/>
          <p:cNvSpPr/>
          <p:nvPr/>
        </p:nvSpPr>
        <p:spPr>
          <a:xfrm>
            <a:off x="3479304" y="3458434"/>
            <a:ext cx="540671" cy="375106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3406439" y="3988247"/>
            <a:ext cx="540671" cy="64616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3402791" y="4715607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3416638" y="5466749"/>
            <a:ext cx="540671" cy="64184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7869556" y="3477511"/>
            <a:ext cx="559094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7878115" y="3861617"/>
            <a:ext cx="551466" cy="111314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2702,6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7869557" y="5062668"/>
            <a:ext cx="559094" cy="725005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7869556" y="5903164"/>
            <a:ext cx="518637" cy="59841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120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4091215" y="3457860"/>
            <a:ext cx="540671" cy="375106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4039084" y="4006217"/>
            <a:ext cx="540671" cy="64616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4035436" y="4733577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4019249" y="5456899"/>
            <a:ext cx="540671" cy="64184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8437411" y="3477511"/>
            <a:ext cx="627306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8466911" y="5041862"/>
            <a:ext cx="627306" cy="725005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8444313" y="5895027"/>
            <a:ext cx="581913" cy="59841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120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олилиния 69"/>
          <p:cNvSpPr/>
          <p:nvPr/>
        </p:nvSpPr>
        <p:spPr>
          <a:xfrm>
            <a:off x="8474760" y="3861617"/>
            <a:ext cx="551466" cy="111314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2766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700808"/>
            <a:ext cx="5616624" cy="5701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сельского населения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64342" y="6459268"/>
            <a:ext cx="1054100" cy="365125"/>
          </a:xfrm>
        </p:spPr>
        <p:txBody>
          <a:bodyPr/>
          <a:lstStyle/>
          <a:p>
            <a:pPr algn="r"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 algn="r"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701141" y="2743003"/>
            <a:ext cx="4362693" cy="69301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</a:t>
            </a: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683072" y="3559968"/>
            <a:ext cx="1576087" cy="465652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694392" y="4149575"/>
            <a:ext cx="1561554" cy="926650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"Создание и развитие инженерной инфраструктуры на сельских территориях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694393" y="5271452"/>
            <a:ext cx="1546509" cy="1213825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жилищного строительства на сельских территориях и повышение уровня благоустройства домовладений"</a:t>
            </a:r>
            <a:endParaRPr lang="ru-RU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201249" y="3560471"/>
            <a:ext cx="584617" cy="465149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214047" y="4149575"/>
            <a:ext cx="575425" cy="89469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323974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242518" y="5271453"/>
            <a:ext cx="577895" cy="121382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64499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320696" y="3551382"/>
            <a:ext cx="620205" cy="474238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368130" y="4159107"/>
            <a:ext cx="572772" cy="876173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63321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7379712" y="5271453"/>
            <a:ext cx="561189" cy="121382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251,4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-1"/>
            <a:ext cx="7200800" cy="931617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«Комплексное развитие сельских территорий»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767693" y="3541426"/>
            <a:ext cx="570131" cy="500659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82053" y="4140989"/>
            <a:ext cx="594570" cy="92431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329686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6818266" y="5271453"/>
            <a:ext cx="558811" cy="121382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104770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07504" y="984144"/>
            <a:ext cx="3816424" cy="57264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07505" y="2620112"/>
            <a:ext cx="4530506" cy="50997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07505" y="3231534"/>
            <a:ext cx="1841227" cy="407611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23702" y="3673195"/>
            <a:ext cx="1825863" cy="567969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граждан, семей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132453" y="4304162"/>
            <a:ext cx="1818701" cy="588483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вода жилья,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1897569" y="3231533"/>
            <a:ext cx="542605" cy="40283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917372" y="3687669"/>
            <a:ext cx="542605" cy="56796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936974" y="4322403"/>
            <a:ext cx="542605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990138" y="3225783"/>
            <a:ext cx="540671" cy="40858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3012985" y="3709174"/>
            <a:ext cx="540671" cy="55621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029546" y="4330173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2445657" y="3218517"/>
            <a:ext cx="540671" cy="430920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445657" y="3686895"/>
            <a:ext cx="540671" cy="56796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2462217" y="4307391"/>
            <a:ext cx="540671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133182" y="4977212"/>
            <a:ext cx="1777893" cy="588483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распределительных газовых сетей, км.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1920812" y="4995454"/>
            <a:ext cx="542605" cy="58848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44,56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13384" y="5003224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471969" y="5003224"/>
            <a:ext cx="540671" cy="565701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28,99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132453" y="5693113"/>
            <a:ext cx="1778622" cy="744252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населенных пунктов в которых проведены газопроводы низкого давления, шт.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1892196" y="5707591"/>
            <a:ext cx="542605" cy="74425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3012986" y="5741027"/>
            <a:ext cx="540671" cy="744251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2462216" y="5741027"/>
            <a:ext cx="540671" cy="74425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lipetskmedia.ru/images/news_/127/986_bi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11" y="858174"/>
            <a:ext cx="2907658" cy="16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олилиния 59"/>
          <p:cNvSpPr/>
          <p:nvPr/>
        </p:nvSpPr>
        <p:spPr>
          <a:xfrm>
            <a:off x="3556618" y="3225783"/>
            <a:ext cx="540671" cy="398822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3579465" y="3709174"/>
            <a:ext cx="540671" cy="55621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3596026" y="4330173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3579864" y="5003224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3576358" y="5741026"/>
            <a:ext cx="540671" cy="744251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7926497" y="3559063"/>
            <a:ext cx="620205" cy="474238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7945958" y="4158834"/>
            <a:ext cx="594886" cy="876173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4410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7945958" y="5286074"/>
            <a:ext cx="594886" cy="121382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4113444" y="3252592"/>
            <a:ext cx="540671" cy="366507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4136291" y="3735983"/>
            <a:ext cx="540671" cy="55621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4152852" y="4356982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4136690" y="5030033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4160470" y="5729893"/>
            <a:ext cx="540671" cy="744251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8523395" y="3566744"/>
            <a:ext cx="620205" cy="474238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8532035" y="4149242"/>
            <a:ext cx="594886" cy="876173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олилиния 69"/>
          <p:cNvSpPr/>
          <p:nvPr/>
        </p:nvSpPr>
        <p:spPr>
          <a:xfrm>
            <a:off x="8523395" y="5265759"/>
            <a:ext cx="594886" cy="121382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275" y="1700808"/>
            <a:ext cx="5616624" cy="5701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жилья и улучшения жилищных условий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64342" y="6459268"/>
            <a:ext cx="1054100" cy="365125"/>
          </a:xfrm>
        </p:spPr>
        <p:txBody>
          <a:bodyPr/>
          <a:lstStyle/>
          <a:p>
            <a:pPr algn="r"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 algn="r"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808445" y="2885030"/>
            <a:ext cx="4275811" cy="69301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</a:t>
            </a: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788023" y="3683665"/>
            <a:ext cx="1484056" cy="425390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788023" y="4166515"/>
            <a:ext cx="1484056" cy="1529533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"Обеспечение жилыми помещениями детей-сирот, детей, оставшихся без попечения родителей, лиц из числа детей-сирот и детей, оставшихся без попечения родителей"</a:t>
            </a:r>
            <a:endPara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279825" y="3723804"/>
            <a:ext cx="508766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277310" y="4192416"/>
            <a:ext cx="508306" cy="139706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40026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375185" y="3714889"/>
            <a:ext cx="603864" cy="377989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375715" y="4242864"/>
            <a:ext cx="558666" cy="136815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13418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0"/>
            <a:ext cx="7200800" cy="91737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«Обеспечение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и комфортным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жильем»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788591" y="3723804"/>
            <a:ext cx="565626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89118" y="4206654"/>
            <a:ext cx="565115" cy="139706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20482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07504" y="984144"/>
            <a:ext cx="3816424" cy="57264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17447" y="2901416"/>
            <a:ext cx="4608769" cy="676623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17447" y="3709483"/>
            <a:ext cx="1718249" cy="332361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33644" y="4138606"/>
            <a:ext cx="1703911" cy="567969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 расселённых из аварийного жилья, чел.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142395" y="4769573"/>
            <a:ext cx="1697227" cy="588483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9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детей-сирот, которым предоставлены жилые помещения, чел.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1846536" y="3714889"/>
            <a:ext cx="542605" cy="359284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852573" y="4166662"/>
            <a:ext cx="542605" cy="56796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872175" y="4801397"/>
            <a:ext cx="542605" cy="556660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959675" y="3681184"/>
            <a:ext cx="540671" cy="378603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2968756" y="4166516"/>
            <a:ext cx="540671" cy="55621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2959675" y="4769572"/>
            <a:ext cx="540671" cy="588484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2412980" y="3683162"/>
            <a:ext cx="540671" cy="377129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422059" y="4167019"/>
            <a:ext cx="557231" cy="55373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2438619" y="4787516"/>
            <a:ext cx="540671" cy="570540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express-k.kz/upload/iblock/5d4/5d4962c04515da588228f26ab3ecc9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00" y="993660"/>
            <a:ext cx="2685439" cy="17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олилиния 54"/>
          <p:cNvSpPr/>
          <p:nvPr/>
        </p:nvSpPr>
        <p:spPr>
          <a:xfrm>
            <a:off x="4807574" y="5707289"/>
            <a:ext cx="1464505" cy="823313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федерального проекта "Обеспечение устойчивого сокращения непригодного для проживания жилищного фонда"</a:t>
            </a:r>
            <a:endParaRPr lang="ru-RU" sz="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246973" y="5735685"/>
            <a:ext cx="496246" cy="788796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7345377" y="5735685"/>
            <a:ext cx="589004" cy="82042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6758780" y="5749923"/>
            <a:ext cx="551707" cy="788796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112243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3547174" y="3708980"/>
            <a:ext cx="540671" cy="339618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3556255" y="4155326"/>
            <a:ext cx="540671" cy="55621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3547174" y="4776325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7964342" y="3723804"/>
            <a:ext cx="520580" cy="368571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7964871" y="4222375"/>
            <a:ext cx="520109" cy="136815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11889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7945199" y="5764651"/>
            <a:ext cx="539723" cy="772468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4170074" y="3716233"/>
            <a:ext cx="540671" cy="339618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4179155" y="4162579"/>
            <a:ext cx="540671" cy="556212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4170074" y="4783578"/>
            <a:ext cx="540671" cy="5884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3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8530726" y="3705602"/>
            <a:ext cx="520580" cy="368571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8531255" y="4204173"/>
            <a:ext cx="520109" cy="1368151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4321</a:t>
            </a: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8511583" y="5746449"/>
            <a:ext cx="539723" cy="772468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6" y="4293096"/>
            <a:ext cx="1944216" cy="361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1" y="4662186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62306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700808"/>
            <a:ext cx="6728478" cy="7200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коммунального обслуживания населения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64342" y="6459268"/>
            <a:ext cx="105410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613888" y="2714453"/>
            <a:ext cx="4275810" cy="69301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разрезе основных направлений,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641763" y="3487256"/>
            <a:ext cx="1778149" cy="332865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641764" y="3871363"/>
            <a:ext cx="1769612" cy="1203224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"Обеспечение эффективности систем теплоснабжения, водоснабжения, водоотведения, очистных сооружений"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421616" y="3487759"/>
            <a:ext cx="434224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395474" y="3868102"/>
            <a:ext cx="456910" cy="1228658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7291439" y="3482908"/>
            <a:ext cx="472802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291896" y="3871362"/>
            <a:ext cx="472802" cy="1203225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0"/>
            <a:ext cx="7200800" cy="84538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Clr>
                <a:srgbClr val="918655">
                  <a:lumMod val="75000"/>
                </a:srgbClr>
              </a:buClr>
              <a:buFont typeface="Georgia" pitchFamily="18" charset="0"/>
              <a:buNone/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 «Развитие жилищно-коммунального хозяйства»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6766844" y="3487759"/>
            <a:ext cx="561798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66844" y="3871866"/>
            <a:ext cx="561796" cy="1189954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07504" y="982276"/>
            <a:ext cx="6728478" cy="5745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программы: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2020-2024 годы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107505" y="2620112"/>
            <a:ext cx="4453684" cy="509970"/>
          </a:xfrm>
          <a:custGeom>
            <a:avLst/>
            <a:gdLst>
              <a:gd name="connsiteX0" fmla="*/ 0 w 4265959"/>
              <a:gd name="connsiteY0" fmla="*/ 50997 h 509970"/>
              <a:gd name="connsiteX1" fmla="*/ 50997 w 4265959"/>
              <a:gd name="connsiteY1" fmla="*/ 0 h 509970"/>
              <a:gd name="connsiteX2" fmla="*/ 4214962 w 4265959"/>
              <a:gd name="connsiteY2" fmla="*/ 0 h 509970"/>
              <a:gd name="connsiteX3" fmla="*/ 4265959 w 4265959"/>
              <a:gd name="connsiteY3" fmla="*/ 50997 h 509970"/>
              <a:gd name="connsiteX4" fmla="*/ 4265959 w 4265959"/>
              <a:gd name="connsiteY4" fmla="*/ 458973 h 509970"/>
              <a:gd name="connsiteX5" fmla="*/ 4214962 w 4265959"/>
              <a:gd name="connsiteY5" fmla="*/ 509970 h 509970"/>
              <a:gd name="connsiteX6" fmla="*/ 50997 w 4265959"/>
              <a:gd name="connsiteY6" fmla="*/ 509970 h 509970"/>
              <a:gd name="connsiteX7" fmla="*/ 0 w 4265959"/>
              <a:gd name="connsiteY7" fmla="*/ 458973 h 509970"/>
              <a:gd name="connsiteX8" fmla="*/ 0 w 4265959"/>
              <a:gd name="connsiteY8" fmla="*/ 50997 h 50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959" h="509970">
                <a:moveTo>
                  <a:pt x="0" y="50997"/>
                </a:moveTo>
                <a:cubicBezTo>
                  <a:pt x="0" y="22832"/>
                  <a:pt x="22832" y="0"/>
                  <a:pt x="50997" y="0"/>
                </a:cubicBezTo>
                <a:lnTo>
                  <a:pt x="4214962" y="0"/>
                </a:lnTo>
                <a:cubicBezTo>
                  <a:pt x="4243127" y="0"/>
                  <a:pt x="4265959" y="22832"/>
                  <a:pt x="4265959" y="50997"/>
                </a:cubicBezTo>
                <a:lnTo>
                  <a:pt x="4265959" y="458973"/>
                </a:lnTo>
                <a:cubicBezTo>
                  <a:pt x="4265959" y="487138"/>
                  <a:pt x="4243127" y="509970"/>
                  <a:pt x="4214962" y="509970"/>
                </a:cubicBezTo>
                <a:lnTo>
                  <a:pt x="50997" y="509970"/>
                </a:lnTo>
                <a:cubicBezTo>
                  <a:pt x="22832" y="509970"/>
                  <a:pt x="0" y="487138"/>
                  <a:pt x="0" y="458973"/>
                </a:cubicBezTo>
                <a:lnTo>
                  <a:pt x="0" y="5099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897" tIns="75897" rIns="75897" bIns="7589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значений показателей (индикаторов) 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07505" y="3231534"/>
            <a:ext cx="1379873" cy="344899"/>
          </a:xfrm>
          <a:custGeom>
            <a:avLst/>
            <a:gdLst>
              <a:gd name="connsiteX0" fmla="*/ 0 w 2433942"/>
              <a:gd name="connsiteY0" fmla="*/ 33287 h 332865"/>
              <a:gd name="connsiteX1" fmla="*/ 33287 w 2433942"/>
              <a:gd name="connsiteY1" fmla="*/ 0 h 332865"/>
              <a:gd name="connsiteX2" fmla="*/ 2400656 w 2433942"/>
              <a:gd name="connsiteY2" fmla="*/ 0 h 332865"/>
              <a:gd name="connsiteX3" fmla="*/ 2433943 w 2433942"/>
              <a:gd name="connsiteY3" fmla="*/ 33287 h 332865"/>
              <a:gd name="connsiteX4" fmla="*/ 2433942 w 2433942"/>
              <a:gd name="connsiteY4" fmla="*/ 299579 h 332865"/>
              <a:gd name="connsiteX5" fmla="*/ 2400655 w 2433942"/>
              <a:gd name="connsiteY5" fmla="*/ 332866 h 332865"/>
              <a:gd name="connsiteX6" fmla="*/ 33287 w 2433942"/>
              <a:gd name="connsiteY6" fmla="*/ 332865 h 332865"/>
              <a:gd name="connsiteX7" fmla="*/ 0 w 2433942"/>
              <a:gd name="connsiteY7" fmla="*/ 299578 h 332865"/>
              <a:gd name="connsiteX8" fmla="*/ 0 w 2433942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42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2400656" y="0"/>
                </a:lnTo>
                <a:cubicBezTo>
                  <a:pt x="2419040" y="0"/>
                  <a:pt x="2433943" y="14903"/>
                  <a:pt x="2433943" y="33287"/>
                </a:cubicBezTo>
                <a:cubicBezTo>
                  <a:pt x="2433943" y="122051"/>
                  <a:pt x="2433942" y="210815"/>
                  <a:pt x="2433942" y="299579"/>
                </a:cubicBezTo>
                <a:cubicBezTo>
                  <a:pt x="2433942" y="317963"/>
                  <a:pt x="2419039" y="332866"/>
                  <a:pt x="2400655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23702" y="3673195"/>
            <a:ext cx="1368359" cy="798762"/>
          </a:xfrm>
          <a:custGeom>
            <a:avLst/>
            <a:gdLst>
              <a:gd name="connsiteX0" fmla="*/ 0 w 2424448"/>
              <a:gd name="connsiteY0" fmla="*/ 66354 h 663540"/>
              <a:gd name="connsiteX1" fmla="*/ 66354 w 2424448"/>
              <a:gd name="connsiteY1" fmla="*/ 0 h 663540"/>
              <a:gd name="connsiteX2" fmla="*/ 2358094 w 2424448"/>
              <a:gd name="connsiteY2" fmla="*/ 0 h 663540"/>
              <a:gd name="connsiteX3" fmla="*/ 2424448 w 2424448"/>
              <a:gd name="connsiteY3" fmla="*/ 66354 h 663540"/>
              <a:gd name="connsiteX4" fmla="*/ 2424448 w 2424448"/>
              <a:gd name="connsiteY4" fmla="*/ 597186 h 663540"/>
              <a:gd name="connsiteX5" fmla="*/ 2358094 w 2424448"/>
              <a:gd name="connsiteY5" fmla="*/ 663540 h 663540"/>
              <a:gd name="connsiteX6" fmla="*/ 66354 w 2424448"/>
              <a:gd name="connsiteY6" fmla="*/ 663540 h 663540"/>
              <a:gd name="connsiteX7" fmla="*/ 0 w 2424448"/>
              <a:gd name="connsiteY7" fmla="*/ 597186 h 663540"/>
              <a:gd name="connsiteX8" fmla="*/ 0 w 2424448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448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58094" y="0"/>
                </a:lnTo>
                <a:cubicBezTo>
                  <a:pt x="2394740" y="0"/>
                  <a:pt x="2424448" y="29708"/>
                  <a:pt x="2424448" y="66354"/>
                </a:cubicBezTo>
                <a:lnTo>
                  <a:pt x="2424448" y="597186"/>
                </a:lnTo>
                <a:cubicBezTo>
                  <a:pt x="2424448" y="633832"/>
                  <a:pt x="2394740" y="663540"/>
                  <a:pt x="2358094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бесперебойного функционирования ЖКХ, %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97599" y="4581128"/>
            <a:ext cx="1362991" cy="994417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потребления энергоресурсов на объектах коммунального хозяйства, %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2192687" y="3244072"/>
            <a:ext cx="542605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206362" y="3662831"/>
            <a:ext cx="542605" cy="809959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206362" y="4579282"/>
            <a:ext cx="542605" cy="96078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3396188" y="3243568"/>
            <a:ext cx="540671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3412907" y="3653688"/>
            <a:ext cx="540671" cy="81991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412907" y="4603959"/>
            <a:ext cx="540671" cy="93610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2794074" y="3244072"/>
            <a:ext cx="540671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810791" y="3639478"/>
            <a:ext cx="540671" cy="850525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2810790" y="4603960"/>
            <a:ext cx="540671" cy="913272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97599" y="5638608"/>
            <a:ext cx="1364977" cy="985469"/>
          </a:xfrm>
          <a:custGeom>
            <a:avLst/>
            <a:gdLst>
              <a:gd name="connsiteX0" fmla="*/ 0 w 2405572"/>
              <a:gd name="connsiteY0" fmla="*/ 66354 h 663540"/>
              <a:gd name="connsiteX1" fmla="*/ 66354 w 2405572"/>
              <a:gd name="connsiteY1" fmla="*/ 0 h 663540"/>
              <a:gd name="connsiteX2" fmla="*/ 2339218 w 2405572"/>
              <a:gd name="connsiteY2" fmla="*/ 0 h 663540"/>
              <a:gd name="connsiteX3" fmla="*/ 2405572 w 2405572"/>
              <a:gd name="connsiteY3" fmla="*/ 66354 h 663540"/>
              <a:gd name="connsiteX4" fmla="*/ 2405572 w 2405572"/>
              <a:gd name="connsiteY4" fmla="*/ 597186 h 663540"/>
              <a:gd name="connsiteX5" fmla="*/ 2339218 w 2405572"/>
              <a:gd name="connsiteY5" fmla="*/ 663540 h 663540"/>
              <a:gd name="connsiteX6" fmla="*/ 66354 w 2405572"/>
              <a:gd name="connsiteY6" fmla="*/ 663540 h 663540"/>
              <a:gd name="connsiteX7" fmla="*/ 0 w 2405572"/>
              <a:gd name="connsiteY7" fmla="*/ 597186 h 663540"/>
              <a:gd name="connsiteX8" fmla="*/ 0 w 2405572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572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2339218" y="0"/>
                </a:lnTo>
                <a:cubicBezTo>
                  <a:pt x="2375864" y="0"/>
                  <a:pt x="2405572" y="29708"/>
                  <a:pt x="2405572" y="66354"/>
                </a:cubicBezTo>
                <a:lnTo>
                  <a:pt x="2405572" y="597186"/>
                </a:lnTo>
                <a:cubicBezTo>
                  <a:pt x="2405572" y="633832"/>
                  <a:pt x="2375864" y="663540"/>
                  <a:pt x="2339218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54" tIns="65154" rIns="65154" bIns="65154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 теплоснабжения, подготовленных к отопительному сезону, шт.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2206362" y="5632474"/>
            <a:ext cx="542605" cy="98546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362410" y="5638608"/>
            <a:ext cx="591168" cy="98546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2786207" y="5638609"/>
            <a:ext cx="540671" cy="985468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bb50dc37577f29d744426380cb3ed31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58" y="5301208"/>
            <a:ext cx="205492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-schelkovo.ru/upload/gallery/99/36099_dc34e59b700952255a7f64aa56f6d140e30f24c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27" y="5296608"/>
            <a:ext cx="2006000" cy="13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олилиния 51"/>
          <p:cNvSpPr/>
          <p:nvPr/>
        </p:nvSpPr>
        <p:spPr>
          <a:xfrm>
            <a:off x="1635476" y="5635541"/>
            <a:ext cx="540671" cy="98546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1606350" y="4579282"/>
            <a:ext cx="540671" cy="96507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1619061" y="3660448"/>
            <a:ext cx="540671" cy="814435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1619190" y="3241365"/>
            <a:ext cx="542605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4020518" y="3255554"/>
            <a:ext cx="540671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4037237" y="3665674"/>
            <a:ext cx="540671" cy="819910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3986740" y="5650594"/>
            <a:ext cx="591168" cy="985467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4029545" y="4618234"/>
            <a:ext cx="540671" cy="936103"/>
          </a:xfrm>
          <a:custGeom>
            <a:avLst/>
            <a:gdLst>
              <a:gd name="connsiteX0" fmla="*/ 0 w 701200"/>
              <a:gd name="connsiteY0" fmla="*/ 66354 h 663540"/>
              <a:gd name="connsiteX1" fmla="*/ 66354 w 701200"/>
              <a:gd name="connsiteY1" fmla="*/ 0 h 663540"/>
              <a:gd name="connsiteX2" fmla="*/ 634846 w 701200"/>
              <a:gd name="connsiteY2" fmla="*/ 0 h 663540"/>
              <a:gd name="connsiteX3" fmla="*/ 701200 w 701200"/>
              <a:gd name="connsiteY3" fmla="*/ 66354 h 663540"/>
              <a:gd name="connsiteX4" fmla="*/ 701200 w 701200"/>
              <a:gd name="connsiteY4" fmla="*/ 597186 h 663540"/>
              <a:gd name="connsiteX5" fmla="*/ 634846 w 701200"/>
              <a:gd name="connsiteY5" fmla="*/ 663540 h 663540"/>
              <a:gd name="connsiteX6" fmla="*/ 66354 w 701200"/>
              <a:gd name="connsiteY6" fmla="*/ 663540 h 663540"/>
              <a:gd name="connsiteX7" fmla="*/ 0 w 701200"/>
              <a:gd name="connsiteY7" fmla="*/ 597186 h 663540"/>
              <a:gd name="connsiteX8" fmla="*/ 0 w 701200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200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6" y="0"/>
                </a:lnTo>
                <a:cubicBezTo>
                  <a:pt x="671492" y="0"/>
                  <a:pt x="701200" y="29708"/>
                  <a:pt x="701200" y="66354"/>
                </a:cubicBezTo>
                <a:lnTo>
                  <a:pt x="701200" y="597186"/>
                </a:lnTo>
                <a:cubicBezTo>
                  <a:pt x="701200" y="633832"/>
                  <a:pt x="671492" y="663540"/>
                  <a:pt x="634846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7727367" y="3482907"/>
            <a:ext cx="509267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7710762" y="3856448"/>
            <a:ext cx="525872" cy="1203225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41334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8236634" y="3504898"/>
            <a:ext cx="720000" cy="332865"/>
          </a:xfrm>
          <a:custGeom>
            <a:avLst/>
            <a:gdLst>
              <a:gd name="connsiteX0" fmla="*/ 0 w 701194"/>
              <a:gd name="connsiteY0" fmla="*/ 33287 h 332865"/>
              <a:gd name="connsiteX1" fmla="*/ 33287 w 701194"/>
              <a:gd name="connsiteY1" fmla="*/ 0 h 332865"/>
              <a:gd name="connsiteX2" fmla="*/ 667908 w 701194"/>
              <a:gd name="connsiteY2" fmla="*/ 0 h 332865"/>
              <a:gd name="connsiteX3" fmla="*/ 701195 w 701194"/>
              <a:gd name="connsiteY3" fmla="*/ 33287 h 332865"/>
              <a:gd name="connsiteX4" fmla="*/ 701194 w 701194"/>
              <a:gd name="connsiteY4" fmla="*/ 299579 h 332865"/>
              <a:gd name="connsiteX5" fmla="*/ 667907 w 701194"/>
              <a:gd name="connsiteY5" fmla="*/ 332866 h 332865"/>
              <a:gd name="connsiteX6" fmla="*/ 33287 w 701194"/>
              <a:gd name="connsiteY6" fmla="*/ 332865 h 332865"/>
              <a:gd name="connsiteX7" fmla="*/ 0 w 701194"/>
              <a:gd name="connsiteY7" fmla="*/ 299578 h 332865"/>
              <a:gd name="connsiteX8" fmla="*/ 0 w 701194"/>
              <a:gd name="connsiteY8" fmla="*/ 33287 h 33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4" h="332865">
                <a:moveTo>
                  <a:pt x="0" y="33287"/>
                </a:moveTo>
                <a:cubicBezTo>
                  <a:pt x="0" y="14903"/>
                  <a:pt x="14903" y="0"/>
                  <a:pt x="33287" y="0"/>
                </a:cubicBezTo>
                <a:lnTo>
                  <a:pt x="667908" y="0"/>
                </a:lnTo>
                <a:cubicBezTo>
                  <a:pt x="686292" y="0"/>
                  <a:pt x="701195" y="14903"/>
                  <a:pt x="701195" y="33287"/>
                </a:cubicBezTo>
                <a:cubicBezTo>
                  <a:pt x="701195" y="122051"/>
                  <a:pt x="701194" y="210815"/>
                  <a:pt x="701194" y="299579"/>
                </a:cubicBezTo>
                <a:cubicBezTo>
                  <a:pt x="701194" y="317963"/>
                  <a:pt x="686291" y="332866"/>
                  <a:pt x="667907" y="332866"/>
                </a:cubicBezTo>
                <a:lnTo>
                  <a:pt x="33287" y="332865"/>
                </a:lnTo>
                <a:cubicBezTo>
                  <a:pt x="14903" y="332865"/>
                  <a:pt x="0" y="317962"/>
                  <a:pt x="0" y="299578"/>
                </a:cubicBezTo>
                <a:lnTo>
                  <a:pt x="0" y="33287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89" tIns="63089" rIns="63089" bIns="6308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8228942" y="3848176"/>
            <a:ext cx="720000" cy="1203225"/>
          </a:xfrm>
          <a:custGeom>
            <a:avLst/>
            <a:gdLst>
              <a:gd name="connsiteX0" fmla="*/ 0 w 701199"/>
              <a:gd name="connsiteY0" fmla="*/ 66354 h 663540"/>
              <a:gd name="connsiteX1" fmla="*/ 66354 w 701199"/>
              <a:gd name="connsiteY1" fmla="*/ 0 h 663540"/>
              <a:gd name="connsiteX2" fmla="*/ 634845 w 701199"/>
              <a:gd name="connsiteY2" fmla="*/ 0 h 663540"/>
              <a:gd name="connsiteX3" fmla="*/ 701199 w 701199"/>
              <a:gd name="connsiteY3" fmla="*/ 66354 h 663540"/>
              <a:gd name="connsiteX4" fmla="*/ 701199 w 701199"/>
              <a:gd name="connsiteY4" fmla="*/ 597186 h 663540"/>
              <a:gd name="connsiteX5" fmla="*/ 634845 w 701199"/>
              <a:gd name="connsiteY5" fmla="*/ 663540 h 663540"/>
              <a:gd name="connsiteX6" fmla="*/ 66354 w 701199"/>
              <a:gd name="connsiteY6" fmla="*/ 663540 h 663540"/>
              <a:gd name="connsiteX7" fmla="*/ 0 w 701199"/>
              <a:gd name="connsiteY7" fmla="*/ 597186 h 663540"/>
              <a:gd name="connsiteX8" fmla="*/ 0 w 701199"/>
              <a:gd name="connsiteY8" fmla="*/ 66354 h 66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199" h="663540">
                <a:moveTo>
                  <a:pt x="0" y="66354"/>
                </a:moveTo>
                <a:cubicBezTo>
                  <a:pt x="0" y="29708"/>
                  <a:pt x="29708" y="0"/>
                  <a:pt x="66354" y="0"/>
                </a:cubicBezTo>
                <a:lnTo>
                  <a:pt x="634845" y="0"/>
                </a:lnTo>
                <a:cubicBezTo>
                  <a:pt x="671491" y="0"/>
                  <a:pt x="701199" y="29708"/>
                  <a:pt x="701199" y="66354"/>
                </a:cubicBezTo>
                <a:lnTo>
                  <a:pt x="701199" y="597186"/>
                </a:lnTo>
                <a:cubicBezTo>
                  <a:pt x="701199" y="633832"/>
                  <a:pt x="671491" y="663540"/>
                  <a:pt x="634845" y="663540"/>
                </a:cubicBezTo>
                <a:lnTo>
                  <a:pt x="66354" y="663540"/>
                </a:lnTo>
                <a:cubicBezTo>
                  <a:pt x="29708" y="663540"/>
                  <a:pt x="0" y="633832"/>
                  <a:pt x="0" y="597186"/>
                </a:cubicBezTo>
                <a:lnTo>
                  <a:pt x="0" y="66354"/>
                </a:lnTo>
                <a:close/>
              </a:path>
            </a:pathLst>
          </a:custGeom>
          <a:gradFill flip="none" rotWithShape="0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94" tIns="80394" rIns="80394" bIns="803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37918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26895" y="3491159"/>
            <a:ext cx="3312000" cy="2762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0241" y="4009479"/>
            <a:ext cx="3312000" cy="430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6264" y="4659819"/>
            <a:ext cx="331200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9" name="TextBox 64"/>
          <p:cNvSpPr txBox="1">
            <a:spLocks noChangeArrowheads="1"/>
          </p:cNvSpPr>
          <p:nvPr/>
        </p:nvSpPr>
        <p:spPr bwMode="auto">
          <a:xfrm>
            <a:off x="846264" y="5197851"/>
            <a:ext cx="3312000" cy="276225"/>
          </a:xfrm>
          <a:prstGeom prst="rect">
            <a:avLst/>
          </a:prstGeom>
          <a:gradFill flip="none" rotWithShape="1">
            <a:gsLst>
              <a:gs pos="0">
                <a:srgbClr val="FADAF2">
                  <a:shade val="30000"/>
                  <a:satMod val="115000"/>
                </a:srgbClr>
              </a:gs>
              <a:gs pos="50000">
                <a:srgbClr val="FADAF2">
                  <a:shade val="67500"/>
                  <a:satMod val="115000"/>
                </a:srgbClr>
              </a:gs>
              <a:gs pos="100000">
                <a:srgbClr val="FADAF2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cs typeface="+mn-cs"/>
              </a:rPr>
              <a:t>Жилищно-коммунальное хозяйство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878495" y="5690409"/>
            <a:ext cx="3312000" cy="276225"/>
          </a:xfrm>
          <a:prstGeom prst="rect">
            <a:avLst/>
          </a:prstGeom>
          <a:gradFill flip="none" rotWithShape="1">
            <a:gsLst>
              <a:gs pos="0">
                <a:srgbClr val="50BCB9">
                  <a:tint val="66000"/>
                  <a:satMod val="160000"/>
                </a:srgbClr>
              </a:gs>
              <a:gs pos="50000">
                <a:srgbClr val="50BCB9">
                  <a:tint val="44500"/>
                  <a:satMod val="160000"/>
                </a:srgbClr>
              </a:gs>
              <a:gs pos="100000">
                <a:srgbClr val="50BCB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cs typeface="+mn-cs"/>
              </a:rPr>
              <a:t>Образование</a:t>
            </a:r>
          </a:p>
        </p:txBody>
      </p:sp>
      <p:sp>
        <p:nvSpPr>
          <p:cNvPr id="39" name="TextBox 69"/>
          <p:cNvSpPr txBox="1">
            <a:spLocks noChangeArrowheads="1"/>
          </p:cNvSpPr>
          <p:nvPr/>
        </p:nvSpPr>
        <p:spPr bwMode="auto">
          <a:xfrm>
            <a:off x="5515559" y="3504772"/>
            <a:ext cx="3312000" cy="2762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cs typeface="+mn-cs"/>
              </a:rPr>
              <a:t>Культура, кинематография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15559" y="3932847"/>
            <a:ext cx="3312000" cy="2762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prstClr val="black"/>
                </a:solidFill>
              </a:rPr>
              <a:t>Межбюджетные трансферты</a:t>
            </a:r>
          </a:p>
        </p:txBody>
      </p:sp>
      <p:sp>
        <p:nvSpPr>
          <p:cNvPr id="41" name="Прямоугольник 72"/>
          <p:cNvSpPr>
            <a:spLocks noChangeArrowheads="1"/>
          </p:cNvSpPr>
          <p:nvPr/>
        </p:nvSpPr>
        <p:spPr bwMode="auto">
          <a:xfrm>
            <a:off x="5515559" y="4425124"/>
            <a:ext cx="3312000" cy="276225"/>
          </a:xfrm>
          <a:prstGeom prst="rect">
            <a:avLst/>
          </a:prstGeom>
          <a:gradFill flip="none" rotWithShape="1">
            <a:gsLst>
              <a:gs pos="0">
                <a:srgbClr val="A65A6C">
                  <a:tint val="66000"/>
                  <a:satMod val="160000"/>
                </a:srgbClr>
              </a:gs>
              <a:gs pos="50000">
                <a:srgbClr val="A65A6C">
                  <a:tint val="44500"/>
                  <a:satMod val="160000"/>
                </a:srgbClr>
              </a:gs>
              <a:gs pos="100000">
                <a:srgbClr val="A65A6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cs typeface="+mn-cs"/>
              </a:rPr>
              <a:t>Социальная политика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515559" y="4900417"/>
            <a:ext cx="3312000" cy="276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54" name="Прямоугольник 74"/>
          <p:cNvSpPr>
            <a:spLocks noChangeArrowheads="1"/>
          </p:cNvSpPr>
          <p:nvPr/>
        </p:nvSpPr>
        <p:spPr bwMode="auto">
          <a:xfrm>
            <a:off x="5515559" y="5360970"/>
            <a:ext cx="3312000" cy="28575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cs typeface="+mn-cs"/>
              </a:rPr>
              <a:t>Средства массовой информации</a:t>
            </a:r>
          </a:p>
        </p:txBody>
      </p:sp>
      <p:sp>
        <p:nvSpPr>
          <p:cNvPr id="55" name="Прямоугольник 76"/>
          <p:cNvSpPr>
            <a:spLocks noChangeArrowheads="1"/>
          </p:cNvSpPr>
          <p:nvPr/>
        </p:nvSpPr>
        <p:spPr bwMode="auto">
          <a:xfrm>
            <a:off x="5515559" y="5699528"/>
            <a:ext cx="3312000" cy="461963"/>
          </a:xfrm>
          <a:prstGeom prst="rect">
            <a:avLst/>
          </a:prstGeom>
          <a:gradFill flip="none" rotWithShape="1">
            <a:gsLst>
              <a:gs pos="0">
                <a:srgbClr val="D49E6C">
                  <a:tint val="66000"/>
                  <a:satMod val="160000"/>
                </a:srgbClr>
              </a:gs>
              <a:gs pos="50000">
                <a:srgbClr val="D49E6C">
                  <a:tint val="44500"/>
                  <a:satMod val="160000"/>
                </a:srgbClr>
              </a:gs>
              <a:gs pos="100000">
                <a:srgbClr val="D49E6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cs typeface="+mn-cs"/>
              </a:rPr>
              <a:t>Обслуживание государственного и </a:t>
            </a:r>
          </a:p>
          <a:p>
            <a:r>
              <a:rPr lang="ru-RU" altLang="ru-RU" sz="1200" dirty="0">
                <a:solidFill>
                  <a:prstClr val="black"/>
                </a:solidFill>
                <a:cs typeface="+mn-cs"/>
              </a:rPr>
              <a:t>муниципального долга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730" y="758699"/>
            <a:ext cx="4909846" cy="64698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Бюджет, как и бюджет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делится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две части – доходы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70928523"/>
              </p:ext>
            </p:extLst>
          </p:nvPr>
        </p:nvGraphicFramePr>
        <p:xfrm>
          <a:off x="243868" y="991507"/>
          <a:ext cx="8560742" cy="178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96422" y="6299955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9730" y="69850"/>
            <a:ext cx="4572000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730" y="2924944"/>
            <a:ext cx="8560742" cy="4426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выплачиваемые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6" y="3464291"/>
            <a:ext cx="631403" cy="42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1" y="4002076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0" y="4605235"/>
            <a:ext cx="49413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1" y="5185801"/>
            <a:ext cx="49413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0" y="5671873"/>
            <a:ext cx="49413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95" y="3464291"/>
            <a:ext cx="504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42" y="4386672"/>
            <a:ext cx="512036" cy="42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42" y="4854278"/>
            <a:ext cx="486198" cy="41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49" y="5305844"/>
            <a:ext cx="474291" cy="42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49" y="5757736"/>
            <a:ext cx="499546" cy="4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15" y="3892803"/>
            <a:ext cx="48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68" y="217240"/>
            <a:ext cx="6891399" cy="76348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бюджета муниципального образования «Майкопский район»</a:t>
            </a:r>
            <a:endParaRPr lang="ru-RU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30481" y="6381328"/>
            <a:ext cx="512638" cy="365125"/>
          </a:xfrm>
        </p:spPr>
        <p:txBody>
          <a:bodyPr/>
          <a:lstStyle/>
          <a:p>
            <a:pPr>
              <a:defRPr/>
            </a:pPr>
            <a:fld id="{8135DCAC-F131-4C56-82C1-BB591457AF7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1268760"/>
            <a:ext cx="6635081" cy="4247317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Муниципальный долг составляет:</a:t>
            </a:r>
          </a:p>
          <a:p>
            <a:r>
              <a:rPr lang="ru-RU" dirty="0" smtClean="0"/>
              <a:t>По состоянию на 1 января 2022 года объем долга </a:t>
            </a:r>
            <a:r>
              <a:rPr lang="ru-RU" smtClean="0"/>
              <a:t>составит 62 330,6 </a:t>
            </a:r>
            <a:r>
              <a:rPr lang="ru-RU" dirty="0" smtClean="0"/>
              <a:t>тыс. руб.</a:t>
            </a:r>
            <a:endParaRPr lang="ru-RU" dirty="0"/>
          </a:p>
          <a:p>
            <a:pPr algn="ctr"/>
            <a:endParaRPr lang="ru-RU" b="1" dirty="0" smtClean="0"/>
          </a:p>
          <a:p>
            <a:r>
              <a:rPr lang="ru-RU" b="1" dirty="0" smtClean="0"/>
              <a:t>Верхний предел (предельный </a:t>
            </a:r>
            <a:r>
              <a:rPr lang="ru-RU" b="1" dirty="0"/>
              <a:t>о</a:t>
            </a:r>
            <a:r>
              <a:rPr lang="ru-RU" b="1" dirty="0" smtClean="0"/>
              <a:t>бъем) муниципального внутреннего долга 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1 января </a:t>
            </a:r>
            <a:r>
              <a:rPr lang="ru-RU" dirty="0" smtClean="0"/>
              <a:t>2023 </a:t>
            </a:r>
            <a:r>
              <a:rPr lang="ru-RU" dirty="0"/>
              <a:t>года в сумме </a:t>
            </a:r>
            <a:r>
              <a:rPr lang="ru-RU" dirty="0" smtClean="0">
                <a:solidFill>
                  <a:schemeClr val="tx1"/>
                </a:solidFill>
              </a:rPr>
              <a:t>56 018,5 </a:t>
            </a:r>
            <a:r>
              <a:rPr lang="ru-RU" dirty="0">
                <a:solidFill>
                  <a:schemeClr val="tx1"/>
                </a:solidFill>
              </a:rPr>
              <a:t>тыс. рублей, в том числе по муниципальным гарантиям – 0 тыс. рублей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1 января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года в сумме </a:t>
            </a:r>
            <a:r>
              <a:rPr lang="ru-RU" dirty="0" smtClean="0">
                <a:solidFill>
                  <a:schemeClr val="tx1"/>
                </a:solidFill>
              </a:rPr>
              <a:t>52 906,4тыс</a:t>
            </a:r>
            <a:r>
              <a:rPr lang="ru-RU" dirty="0">
                <a:solidFill>
                  <a:schemeClr val="tx1"/>
                </a:solidFill>
              </a:rPr>
              <a:t>. рублей, в том числе по муниципальным </a:t>
            </a:r>
            <a:r>
              <a:rPr lang="ru-RU" dirty="0" smtClean="0">
                <a:solidFill>
                  <a:schemeClr val="tx1"/>
                </a:solidFill>
              </a:rPr>
              <a:t>гарантиям </a:t>
            </a:r>
            <a:r>
              <a:rPr lang="ru-RU" dirty="0">
                <a:solidFill>
                  <a:schemeClr val="tx1"/>
                </a:solidFill>
              </a:rPr>
              <a:t>– 0 тыс. рублей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1 января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года в сумме </a:t>
            </a:r>
            <a:r>
              <a:rPr lang="ru-RU" dirty="0" smtClean="0">
                <a:solidFill>
                  <a:schemeClr val="tx1"/>
                </a:solidFill>
              </a:rPr>
              <a:t>49 794,3тыс</a:t>
            </a:r>
            <a:r>
              <a:rPr lang="ru-RU" dirty="0">
                <a:solidFill>
                  <a:schemeClr val="tx1"/>
                </a:solidFill>
              </a:rPr>
              <a:t>. рублей, </a:t>
            </a:r>
            <a:r>
              <a:rPr lang="ru-RU" dirty="0" smtClean="0">
                <a:solidFill>
                  <a:schemeClr val="tx1"/>
                </a:solidFill>
              </a:rPr>
              <a:t>в том </a:t>
            </a:r>
            <a:r>
              <a:rPr lang="ru-RU" dirty="0">
                <a:solidFill>
                  <a:schemeClr val="tx1"/>
                </a:solidFill>
              </a:rPr>
              <a:t>числе по муниципальным </a:t>
            </a:r>
            <a:r>
              <a:rPr lang="ru-RU" dirty="0" smtClean="0">
                <a:solidFill>
                  <a:schemeClr val="tx1"/>
                </a:solidFill>
              </a:rPr>
              <a:t>гарантиям </a:t>
            </a:r>
            <a:r>
              <a:rPr lang="ru-RU" dirty="0">
                <a:solidFill>
                  <a:schemeClr val="tx1"/>
                </a:solidFill>
              </a:rPr>
              <a:t>– 0 тыс. </a:t>
            </a:r>
            <a:r>
              <a:rPr lang="ru-RU" dirty="0" smtClean="0">
                <a:solidFill>
                  <a:schemeClr val="tx1"/>
                </a:solidFill>
              </a:rPr>
              <a:t>рублей.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www.mynewyorkcitylawyer.com/wp-content/uploads/2013/05/bigstock-Money-Transfer-4207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09" y="980728"/>
            <a:ext cx="1645840" cy="196753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57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133600" y="149729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3333FF"/>
                </a:solidFill>
              </a:rPr>
              <a:t>СПАСИБО ЗА ВНИМАНИЕ!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1035355" y="2226360"/>
            <a:ext cx="7192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3333FF"/>
                </a:solidFill>
              </a:rPr>
              <a:t>Управление </a:t>
            </a:r>
            <a:r>
              <a:rPr lang="ru-RU" altLang="ru-RU" sz="1800" dirty="0" smtClean="0">
                <a:solidFill>
                  <a:srgbClr val="3333FF"/>
                </a:solidFill>
              </a:rPr>
              <a:t>экономического развития и финансов</a:t>
            </a:r>
            <a:endParaRPr lang="ru-RU" altLang="ru-RU" sz="1800" dirty="0">
              <a:solidFill>
                <a:srgbClr val="3333FF"/>
              </a:solidFill>
            </a:endParaRPr>
          </a:p>
          <a:p>
            <a:pPr algn="ctr" eaLnBrk="1" hangingPunct="1"/>
            <a:r>
              <a:rPr lang="ru-RU" altLang="ru-RU" sz="1800" dirty="0">
                <a:solidFill>
                  <a:srgbClr val="3333FF"/>
                </a:solidFill>
              </a:rPr>
              <a:t> администрации муниципального образования «Майкопский район»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2841415" y="3397161"/>
            <a:ext cx="33659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3333FF"/>
                </a:solidFill>
              </a:rPr>
              <a:t>Адрес: Республика Адыгея</a:t>
            </a:r>
          </a:p>
          <a:p>
            <a:pPr algn="ctr" eaLnBrk="1" hangingPunct="1"/>
            <a:r>
              <a:rPr lang="ru-RU" altLang="ru-RU" sz="1800" dirty="0">
                <a:solidFill>
                  <a:srgbClr val="3333FF"/>
                </a:solidFill>
              </a:rPr>
              <a:t> п. Тульский, ул. Советская, 42,</a:t>
            </a:r>
          </a:p>
          <a:p>
            <a:pPr algn="ctr" eaLnBrk="1" hangingPunct="1"/>
            <a:r>
              <a:rPr lang="ru-RU" altLang="ru-RU" sz="1800" dirty="0">
                <a:solidFill>
                  <a:srgbClr val="3333FF"/>
                </a:solidFill>
              </a:rPr>
              <a:t>Тел. 5-14-42, 5-11,34,</a:t>
            </a:r>
          </a:p>
          <a:p>
            <a:pPr algn="ctr" eaLnBrk="1" hangingPunct="1"/>
            <a:r>
              <a:rPr lang="ru-RU" altLang="ru-RU" sz="1800" dirty="0">
                <a:solidFill>
                  <a:srgbClr val="3333FF"/>
                </a:solidFill>
              </a:rPr>
              <a:t>2-12-32</a:t>
            </a:r>
          </a:p>
        </p:txBody>
      </p:sp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2133600" y="5273675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3333FF"/>
                </a:solidFill>
              </a:rPr>
              <a:t>Адрес электронной почты: </a:t>
            </a:r>
            <a:r>
              <a:rPr lang="en-US" altLang="ru-RU" sz="1800" dirty="0">
                <a:solidFill>
                  <a:srgbClr val="3333FF"/>
                </a:solidFill>
              </a:rPr>
              <a:t>uprfinmr@egov01.ru</a:t>
            </a:r>
            <a:endParaRPr lang="ru-RU" altLang="ru-RU" sz="1800" dirty="0">
              <a:solidFill>
                <a:srgbClr val="3333FF"/>
              </a:solidFill>
            </a:endParaRPr>
          </a:p>
        </p:txBody>
      </p:sp>
      <p:pic>
        <p:nvPicPr>
          <p:cNvPr id="6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57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5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Подзаголовок 2"/>
          <p:cNvSpPr txBox="1">
            <a:spLocks/>
          </p:cNvSpPr>
          <p:nvPr/>
        </p:nvSpPr>
        <p:spPr bwMode="auto">
          <a:xfrm>
            <a:off x="214282" y="571480"/>
            <a:ext cx="3571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 b="1" dirty="0">
              <a:gradFill flip="none" rotWithShape="1">
                <a:gsLst>
                  <a:gs pos="0">
                    <a:srgbClr val="953735">
                      <a:shade val="30000"/>
                      <a:satMod val="115000"/>
                    </a:srgbClr>
                  </a:gs>
                  <a:gs pos="50000">
                    <a:srgbClr val="953735">
                      <a:shade val="67500"/>
                      <a:satMod val="115000"/>
                    </a:srgbClr>
                  </a:gs>
                  <a:gs pos="100000">
                    <a:srgbClr val="953735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89"/>
          <p:cNvSpPr>
            <a:spLocks noChangeAspect="1" noChangeArrowheads="1"/>
          </p:cNvSpPr>
          <p:nvPr/>
        </p:nvSpPr>
        <p:spPr bwMode="auto">
          <a:xfrm>
            <a:off x="4311650" y="1839913"/>
            <a:ext cx="366713" cy="100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sz="1600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8" name="Rectangle 172"/>
          <p:cNvSpPr>
            <a:spLocks noChangeArrowheads="1"/>
          </p:cNvSpPr>
          <p:nvPr/>
        </p:nvSpPr>
        <p:spPr bwMode="auto">
          <a:xfrm>
            <a:off x="7524750" y="14695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4746" y="4074222"/>
            <a:ext cx="5561390" cy="7143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средства,  не имеющие определенной цели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(за исключением поступлений в дорожный фонд)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152" y="4074222"/>
            <a:ext cx="3063112" cy="7143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расходуются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целевому назначению.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04730" y="4881841"/>
            <a:ext cx="1332781" cy="6129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33481" y="4881841"/>
            <a:ext cx="1428750" cy="6129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5699908"/>
            <a:ext cx="5832648" cy="76616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дотации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выравнивание  бюджетной 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-дотации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поддержку мер по обеспечению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бюджетов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91142" y="5036624"/>
            <a:ext cx="1200746" cy="3575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57270" y="5045137"/>
            <a:ext cx="1214438" cy="3575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76255" y="5527294"/>
            <a:ext cx="1449678" cy="76616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077" y="6293461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59730" y="69850"/>
            <a:ext cx="4572000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4282" y="689419"/>
            <a:ext cx="8788982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поступающие в распоряжение органов государственной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и органов местного самоуправления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95894" y="1489593"/>
            <a:ext cx="2337775" cy="3503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92080" y="1481507"/>
            <a:ext cx="3711184" cy="3503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4746" y="1956746"/>
            <a:ext cx="2348685" cy="1824927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организаций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иные налоговые доходы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92080" y="1956746"/>
            <a:ext cx="3711184" cy="1824927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дотации, субсидии, субвенции,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организаций (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содействия реформированию ЖКХ)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282" y="1489593"/>
            <a:ext cx="2348685" cy="3503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16359" y="1956746"/>
            <a:ext cx="2337775" cy="1824927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платных услуг;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штрафы за нарушения законодательства о налогах и сборах;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иные неналоговые доходы.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08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33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6"/>
          <p:cNvGrpSpPr>
            <a:grpSpLocks/>
          </p:cNvGrpSpPr>
          <p:nvPr/>
        </p:nvGrpSpPr>
        <p:grpSpPr bwMode="auto">
          <a:xfrm>
            <a:off x="4379265" y="3442616"/>
            <a:ext cx="4099118" cy="2825700"/>
            <a:chOff x="2936230" y="2890313"/>
            <a:chExt cx="2621612" cy="275326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477735" y="2919723"/>
              <a:ext cx="2071702" cy="571504"/>
            </a:xfrm>
            <a:prstGeom prst="rect">
              <a:avLst/>
            </a:prstGeom>
            <a:gradFill>
              <a:gsLst>
                <a:gs pos="97000">
                  <a:schemeClr val="accent3">
                    <a:lumMod val="60000"/>
                    <a:lumOff val="40000"/>
                  </a:schemeClr>
                </a:gs>
                <a:gs pos="100000">
                  <a:schemeClr val="accent2">
                    <a:shade val="94000"/>
                    <a:lumMod val="94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Размещения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ценных бумаг (облигаций)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86140" y="3572780"/>
              <a:ext cx="2071702" cy="571504"/>
            </a:xfrm>
            <a:prstGeom prst="rect">
              <a:avLst/>
            </a:prstGeom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Привлечения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бюджетных кредитов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486140" y="4257735"/>
              <a:ext cx="2071702" cy="571504"/>
            </a:xfrm>
            <a:prstGeom prst="rect">
              <a:avLst/>
            </a:prstGeom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Привлечения коммерческих кредитов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77735" y="4929198"/>
              <a:ext cx="2080107" cy="714380"/>
            </a:xfrm>
            <a:prstGeom prst="rect">
              <a:avLst/>
            </a:prstGeom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Предоставления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государственных гарантий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14"/>
            <p:cNvGrpSpPr>
              <a:grpSpLocks/>
            </p:cNvGrpSpPr>
            <p:nvPr/>
          </p:nvGrpSpPr>
          <p:grpSpPr bwMode="auto">
            <a:xfrm rot="-5400000">
              <a:off x="1908058" y="3918485"/>
              <a:ext cx="2570791" cy="514448"/>
              <a:chOff x="1814470" y="3079116"/>
              <a:chExt cx="5643949" cy="514449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1814470" y="3084403"/>
                <a:ext cx="5643949" cy="2011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1561899" y="3340995"/>
                <a:ext cx="505141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513740" y="3339650"/>
                <a:ext cx="499696" cy="339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6641087" y="3333457"/>
                <a:ext cx="512080" cy="339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948613" y="3934780"/>
              <a:ext cx="499695" cy="154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21923" y="1844824"/>
            <a:ext cx="7890073" cy="919401"/>
          </a:xfrm>
          <a:prstGeom prst="roundRect">
            <a:avLst/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100000">
                <a:schemeClr val="accent3">
                  <a:tint val="90000"/>
                </a:schemeClr>
              </a:gs>
            </a:gsLst>
          </a:gra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бюджет формируется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дефицитом, то для финансирования расходов, не обеспеченных доходами, привлекаются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бюджета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1924" y="836712"/>
            <a:ext cx="7890073" cy="783193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8000">
                <a:schemeClr val="accent4">
                  <a:tint val="90000"/>
                </a:schemeClr>
              </a:gs>
            </a:gsLst>
          </a:gradFill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выраженные в валюте Российской Федерации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27015" y="6431157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59730" y="69850"/>
            <a:ext cx="4572000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46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2\Pictures\Бюджет\family-budget_26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0" y="3168918"/>
            <a:ext cx="3760816" cy="37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9237" y="2994316"/>
            <a:ext cx="7832759" cy="374571"/>
          </a:xfrm>
          <a:prstGeom prst="round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accent3">
                  <a:tint val="90000"/>
                </a:schemeClr>
              </a:gs>
            </a:gsLst>
          </a:gra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формируется за счет:</a:t>
            </a:r>
          </a:p>
        </p:txBody>
      </p:sp>
    </p:spTree>
    <p:extLst>
      <p:ext uri="{BB962C8B-B14F-4D97-AF65-F5344CB8AC3E}">
        <p14:creationId xmlns:p14="http://schemas.microsoft.com/office/powerpoint/2010/main" val="18077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CCBFA-BFB9-4E9F-B6F6-694D72409F2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748464" y="6308725"/>
            <a:ext cx="395536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7345497"/>
              </p:ext>
            </p:extLst>
          </p:nvPr>
        </p:nvGraphicFramePr>
        <p:xfrm>
          <a:off x="21693" y="108328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11560" y="1412776"/>
            <a:ext cx="2005020" cy="86409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73476" y="1412776"/>
            <a:ext cx="2074988" cy="843114"/>
          </a:xfrm>
          <a:prstGeom prst="roundRect">
            <a:avLst/>
          </a:prstGeom>
          <a:gradFill>
            <a:gsLst>
              <a:gs pos="100000">
                <a:srgbClr val="81DEFF"/>
              </a:gs>
              <a:gs pos="98000">
                <a:srgbClr val="FFFF0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– октябрь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сполнительные органы местного самоуправления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405" y="3246323"/>
            <a:ext cx="1657364" cy="10829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– декабрь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органы местного самоуправления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12978" y="5733671"/>
            <a:ext cx="2039911" cy="9165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органы местного самоуправления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4954" y="5733671"/>
            <a:ext cx="2278232" cy="98512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– декабрь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представительные органы местного самоуправления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4001" y="3246323"/>
            <a:ext cx="1661695" cy="10829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– февраль</a:t>
            </a: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сполнительные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9731" y="673863"/>
            <a:ext cx="7778816" cy="4883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и исполнение бюджета на финансовый период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9730" y="69850"/>
            <a:ext cx="4572000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33594" y="6356350"/>
            <a:ext cx="512638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748464" y="6308725"/>
            <a:ext cx="395536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48301416"/>
              </p:ext>
            </p:extLst>
          </p:nvPr>
        </p:nvGraphicFramePr>
        <p:xfrm>
          <a:off x="509906" y="1772816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107504" y="836711"/>
            <a:ext cx="7056784" cy="5788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муниципального образования «Майкопский район» основывается на: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9730" y="69850"/>
            <a:ext cx="4572000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3569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7508" y="6232227"/>
            <a:ext cx="512638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836712"/>
            <a:ext cx="6192688" cy="18722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 геополитической ситуации, резкие изменения развития экономики приводят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замедлению роста или снижению доходов бюджетов, а расходные обязательства сохраняются практически на прежнем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уровне. Дефицит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угрозой выполнения социальных обязательств государства и для его преодоления применяются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мобилизации доходов и оптимизации использования бюджетных средств, направленные на обеспечение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2925317"/>
            <a:ext cx="5985048" cy="24482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возможности привлечения традиционных доходных источников (налоги, сборы, отчисления и др.) и сокращения расходов исчерпаны, на покрытие дефицита бюджета направляются заемные средства.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механизма заимствований, позволяющего привлекать дополнительные ресурсы при минимальных издержках, - суть долговой политики, нацеленной, прежде всего, на преодоление дефицитности бюджета и достижение его сбалансированности.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Вытекающая из этого задача – обеспечение оптимального уровня долговой нагрузки МО "Майкопский район"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661248"/>
            <a:ext cx="5616624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предсказуемой и ответственной бюджетной политики является важнейшей предпосылкой для обеспечения макроэкономической стабильности</a:t>
            </a:r>
          </a:p>
        </p:txBody>
      </p:sp>
      <p:pic>
        <p:nvPicPr>
          <p:cNvPr id="1027" name="Picture 3" descr="E:\11e809349eb14856577a0116a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16" y="843136"/>
            <a:ext cx="2332230" cy="186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9729" y="44623"/>
            <a:ext cx="6976567" cy="56300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проблемы в сфере бюджетной политики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«Майкопский район»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user2\Pictures\Бюджет\Hukum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016224" cy="20162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2\Pictures\Бюджет\33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0"/>
            <a:ext cx="1688738" cy="4690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20350</TotalTime>
  <Words>5067</Words>
  <Application>Microsoft Office PowerPoint</Application>
  <PresentationFormat>Экран (4:3)</PresentationFormat>
  <Paragraphs>1438</Paragraphs>
  <Slides>41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Муниципальное образование «Майкопский район»</vt:lpstr>
      <vt:lpstr>Основные показатели социально-экономического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Программно-целевой метод планирования в  муниципального образования «Майкопский район»</vt:lpstr>
      <vt:lpstr>Презентация PowerPoint</vt:lpstr>
      <vt:lpstr>Сведения о реализации общественно-значимых проектов  муниципального образования «Майкопский район»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бюджета муниципального образования «Майкопский район»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user2</cp:lastModifiedBy>
  <cp:revision>3375</cp:revision>
  <cp:lastPrinted>2020-04-02T10:57:44Z</cp:lastPrinted>
  <dcterms:created xsi:type="dcterms:W3CDTF">2011-09-23T06:24:52Z</dcterms:created>
  <dcterms:modified xsi:type="dcterms:W3CDTF">2022-02-18T12:04:10Z</dcterms:modified>
</cp:coreProperties>
</file>