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1" r:id="rId1"/>
  </p:sldMasterIdLst>
  <p:notesMasterIdLst>
    <p:notesMasterId r:id="rId52"/>
  </p:notesMasterIdLst>
  <p:sldIdLst>
    <p:sldId id="273" r:id="rId2"/>
    <p:sldId id="392" r:id="rId3"/>
    <p:sldId id="393" r:id="rId4"/>
    <p:sldId id="394" r:id="rId5"/>
    <p:sldId id="395" r:id="rId6"/>
    <p:sldId id="291" r:id="rId7"/>
    <p:sldId id="278" r:id="rId8"/>
    <p:sldId id="326" r:id="rId9"/>
    <p:sldId id="373" r:id="rId10"/>
    <p:sldId id="378" r:id="rId11"/>
    <p:sldId id="389" r:id="rId12"/>
    <p:sldId id="380" r:id="rId13"/>
    <p:sldId id="381" r:id="rId14"/>
    <p:sldId id="382" r:id="rId15"/>
    <p:sldId id="383" r:id="rId16"/>
    <p:sldId id="390" r:id="rId17"/>
    <p:sldId id="391" r:id="rId18"/>
    <p:sldId id="398" r:id="rId19"/>
    <p:sldId id="399" r:id="rId20"/>
    <p:sldId id="400" r:id="rId21"/>
    <p:sldId id="327" r:id="rId22"/>
    <p:sldId id="417" r:id="rId23"/>
    <p:sldId id="321" r:id="rId24"/>
    <p:sldId id="349" r:id="rId25"/>
    <p:sldId id="359" r:id="rId26"/>
    <p:sldId id="374" r:id="rId27"/>
    <p:sldId id="376" r:id="rId28"/>
    <p:sldId id="377" r:id="rId29"/>
    <p:sldId id="386" r:id="rId30"/>
    <p:sldId id="418" r:id="rId31"/>
    <p:sldId id="388" r:id="rId32"/>
    <p:sldId id="402" r:id="rId33"/>
    <p:sldId id="403" r:id="rId34"/>
    <p:sldId id="419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20" r:id="rId48"/>
    <p:sldId id="422" r:id="rId49"/>
    <p:sldId id="397" r:id="rId50"/>
    <p:sldId id="396" r:id="rId5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FFFF"/>
    <a:srgbClr val="FFFFFF"/>
    <a:srgbClr val="006600"/>
    <a:srgbClr val="008000"/>
    <a:srgbClr val="0000FF"/>
    <a:srgbClr val="FF0066"/>
    <a:srgbClr val="00FF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0291" autoAdjust="0"/>
  </p:normalViewPr>
  <p:slideViewPr>
    <p:cSldViewPr>
      <p:cViewPr>
        <p:scale>
          <a:sx n="96" d="100"/>
          <a:sy n="96" d="100"/>
        </p:scale>
        <p:origin x="-1210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edsedatel\&#1054;&#1041;&#1065;&#1048;&#1049;\&#1054;&#1058;&#1044;&#1045;&#1051;%20&#1044;&#1054;&#1061;&#1054;&#1044;&#1054;&#1042;%20&#1048;%20&#1052;&#1045;&#1046;&#1041;&#1070;&#1044;&#1046;&#1045;&#1058;&#1053;&#1067;&#1061;%20&#1054;&#1058;&#1053;&#1054;&#1064;&#1045;&#1053;&#1048;&#1049;\&#1048;&#1089;&#1087;&#1086;&#1083;&#1085;&#1077;&#1085;&#1080;&#1077;%20&#1085;&#1072;%20&#1044;&#1091;&#1084;&#1091;\&#1087;&#1086;&#1103;&#1089;&#1085;&#1080;&#1083;&#1086;&#1074;&#1082;&#1072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2520880001193E-2"/>
          <c:y val="9.3771091784525723E-2"/>
          <c:w val="0.93208165248556218"/>
          <c:h val="0.905072876229662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h="6350"/>
      <a:bevelB w="6350"/>
    </a:sp3d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C55">
                      <a:tint val="66000"/>
                      <a:satMod val="160000"/>
                    </a:srgbClr>
                  </a:gs>
                  <a:gs pos="50000">
                    <a:srgbClr val="00BC55">
                      <a:tint val="44500"/>
                      <a:satMod val="160000"/>
                    </a:srgbClr>
                  </a:gs>
                  <a:gs pos="100000">
                    <a:srgbClr val="00BC5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1.5690958172914035E-2"/>
                  <c:y val="-0.38012818427302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536592296800798E-2"/>
                  <c:y val="-0.38012818427302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361290441211881E-2"/>
                  <c:y val="-0.38426001236295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954284421957459E-2"/>
                  <c:y val="-0.37599700686469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591308264746259E-2"/>
                  <c:y val="-0.37599668152389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(2)'!$B$8:$B$12</c:f>
              <c:strCache>
                <c:ptCount val="2"/>
                <c:pt idx="0">
                  <c:v>2021 факт</c:v>
                </c:pt>
                <c:pt idx="1">
                  <c:v>2021 план</c:v>
                </c:pt>
              </c:strCache>
            </c:strRef>
          </c:cat>
          <c:val>
            <c:numRef>
              <c:f>'Лист1 (2)'!$C$8:$C$12</c:f>
              <c:numCache>
                <c:formatCode>0</c:formatCode>
                <c:ptCount val="5"/>
                <c:pt idx="0">
                  <c:v>804915</c:v>
                </c:pt>
                <c:pt idx="1">
                  <c:v>815754.9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1300096"/>
        <c:axId val="291325440"/>
        <c:axId val="0"/>
      </c:bar3DChart>
      <c:catAx>
        <c:axId val="29130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1325440"/>
        <c:crosses val="autoZero"/>
        <c:auto val="1"/>
        <c:lblAlgn val="ctr"/>
        <c:lblOffset val="100"/>
        <c:noMultiLvlLbl val="0"/>
      </c:catAx>
      <c:valAx>
        <c:axId val="291325440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1300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C55">
                      <a:tint val="66000"/>
                      <a:satMod val="160000"/>
                    </a:srgbClr>
                  </a:gs>
                  <a:gs pos="50000">
                    <a:srgbClr val="00BC55">
                      <a:tint val="44500"/>
                      <a:satMod val="160000"/>
                    </a:srgbClr>
                  </a:gs>
                  <a:gs pos="100000">
                    <a:srgbClr val="00BC5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1.2755588796795236E-2"/>
                  <c:y val="-0.3823125315927454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8745,8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922203308562493E-2"/>
                  <c:y val="-0.39477804624202945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57214,6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404587155027189E-2"/>
                  <c:y val="-0.40918863488539647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1238,5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53740608811264E-2"/>
                  <c:y val="-0.41234322902166215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5025,6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133679610307986E-2"/>
                  <c:y val="-0.40923056902104971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025,6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(2)'!$B$8:$B$12</c:f>
              <c:strCache>
                <c:ptCount val="3"/>
                <c:pt idx="0">
                  <c:v>2021 факт</c:v>
                </c:pt>
                <c:pt idx="1">
                  <c:v>2021 план</c:v>
                </c:pt>
                <c:pt idx="2">
                  <c:v>2020 факт</c:v>
                </c:pt>
              </c:strCache>
            </c:strRef>
          </c:cat>
          <c:val>
            <c:numRef>
              <c:f>'Лист1 (2)'!$C$8:$C$12</c:f>
              <c:numCache>
                <c:formatCode>#,##0.0</c:formatCode>
                <c:ptCount val="3"/>
                <c:pt idx="0">
                  <c:v>57214.6</c:v>
                </c:pt>
                <c:pt idx="1">
                  <c:v>58745.8</c:v>
                </c:pt>
                <c:pt idx="2">
                  <c:v>1238.5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374"/>
        <c:shape val="box"/>
        <c:axId val="291023488"/>
        <c:axId val="291044736"/>
        <c:axId val="0"/>
      </c:bar3DChart>
      <c:catAx>
        <c:axId val="29102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1044736"/>
        <c:crosses val="autoZero"/>
        <c:auto val="1"/>
        <c:lblAlgn val="ctr"/>
        <c:lblOffset val="100"/>
        <c:noMultiLvlLbl val="0"/>
      </c:catAx>
      <c:valAx>
        <c:axId val="291044736"/>
        <c:scaling>
          <c:orientation val="minMax"/>
          <c:max val="6335.5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1023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78324314794473"/>
          <c:y val="4.5315743241044995E-2"/>
          <c:w val="0.8182522568950007"/>
          <c:h val="0.76828382730910627"/>
        </c:manualLayout>
      </c:layout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C55">
                      <a:tint val="66000"/>
                      <a:satMod val="160000"/>
                    </a:srgbClr>
                  </a:gs>
                  <a:gs pos="50000">
                    <a:srgbClr val="00BC55">
                      <a:tint val="44500"/>
                      <a:satMod val="160000"/>
                    </a:srgbClr>
                  </a:gs>
                  <a:gs pos="100000">
                    <a:srgbClr val="00BC5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8.0452599554271722E-3"/>
                  <c:y val="-0.34392328464066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922255222389483E-2"/>
                  <c:y val="-0.39064677749943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265796004719477E-2"/>
                  <c:y val="-0.40092494387871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281993210102572E-2"/>
                  <c:y val="-0.36305787812733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253418681711123E-2"/>
                  <c:y val="-0.34562514233659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(2)'!$B$8:$B$12</c:f>
              <c:strCache>
                <c:ptCount val="3"/>
                <c:pt idx="0">
                  <c:v>2021 факт</c:v>
                </c:pt>
                <c:pt idx="1">
                  <c:v>2021 план</c:v>
                </c:pt>
                <c:pt idx="2">
                  <c:v>2020 факт</c:v>
                </c:pt>
              </c:strCache>
            </c:strRef>
          </c:cat>
          <c:val>
            <c:numRef>
              <c:f>'Лист1 (2)'!$C$8:$C$12</c:f>
              <c:numCache>
                <c:formatCode>#,##0</c:formatCode>
                <c:ptCount val="4"/>
                <c:pt idx="0">
                  <c:v>64512.33</c:v>
                </c:pt>
                <c:pt idx="1">
                  <c:v>64909.7</c:v>
                </c:pt>
                <c:pt idx="2">
                  <c:v>58456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1792384"/>
        <c:axId val="291817728"/>
        <c:axId val="0"/>
      </c:bar3DChart>
      <c:catAx>
        <c:axId val="29179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1817728"/>
        <c:crosses val="autoZero"/>
        <c:auto val="1"/>
        <c:lblAlgn val="ctr"/>
        <c:lblOffset val="100"/>
        <c:noMultiLvlLbl val="0"/>
      </c:catAx>
      <c:valAx>
        <c:axId val="291817728"/>
        <c:scaling>
          <c:orientation val="minMax"/>
          <c:min val="5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91792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C55">
                      <a:tint val="66000"/>
                      <a:satMod val="160000"/>
                    </a:srgbClr>
                  </a:gs>
                  <a:gs pos="50000">
                    <a:srgbClr val="00BC55">
                      <a:tint val="44500"/>
                      <a:satMod val="160000"/>
                    </a:srgbClr>
                  </a:gs>
                  <a:gs pos="100000">
                    <a:srgbClr val="00BC5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1.3786310237355765E-2"/>
                  <c:y val="-0.3728459325619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268216972468196E-3"/>
                  <c:y val="-0.310139723801239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62617,3</a:t>
                    </a:r>
                  </a:p>
                  <a:p>
                    <a:endParaRPr lang="ru-RU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61682952023411E-2"/>
                  <c:y val="-0.27391109024602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922198692493823E-2"/>
                  <c:y val="-0.20604841071021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382906379960809E-2"/>
                  <c:y val="-0.20101115918925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(2)'!$B$8:$B$12</c:f>
              <c:strCache>
                <c:ptCount val="3"/>
                <c:pt idx="0">
                  <c:v>2021 факт</c:v>
                </c:pt>
                <c:pt idx="1">
                  <c:v>2021 план</c:v>
                </c:pt>
                <c:pt idx="2">
                  <c:v>2020 факт</c:v>
                </c:pt>
              </c:strCache>
            </c:strRef>
          </c:cat>
          <c:val>
            <c:numRef>
              <c:f>'Лист1 (2)'!$C$8:$C$12</c:f>
              <c:numCache>
                <c:formatCode>#,##0.0</c:formatCode>
                <c:ptCount val="5"/>
                <c:pt idx="0">
                  <c:v>62617.3</c:v>
                </c:pt>
                <c:pt idx="1">
                  <c:v>62617.3</c:v>
                </c:pt>
                <c:pt idx="2">
                  <c:v>226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2553856"/>
        <c:axId val="292558720"/>
        <c:axId val="0"/>
      </c:bar3DChart>
      <c:catAx>
        <c:axId val="29255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2558720"/>
        <c:crosses val="autoZero"/>
        <c:auto val="1"/>
        <c:lblAlgn val="ctr"/>
        <c:lblOffset val="100"/>
        <c:noMultiLvlLbl val="0"/>
      </c:catAx>
      <c:valAx>
        <c:axId val="2925587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2553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27654239840142"/>
          <c:y val="4.6250180240020609E-2"/>
          <c:w val="0.85441721914853164"/>
          <c:h val="0.77763216969775839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2898304"/>
        <c:axId val="292899840"/>
        <c:axId val="0"/>
      </c:bar3DChart>
      <c:catAx>
        <c:axId val="292898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292899840"/>
        <c:crosses val="autoZero"/>
        <c:auto val="1"/>
        <c:lblAlgn val="ctr"/>
        <c:lblOffset val="100"/>
        <c:noMultiLvlLbl val="0"/>
      </c:catAx>
      <c:valAx>
        <c:axId val="2928998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92898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476859643137823"/>
          <c:y val="5.092494387871295E-2"/>
          <c:w val="0.83204342897108263"/>
          <c:h val="0.756973029248137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'Лист1 (2)'!$B$6:$B$7</c:f>
              <c:strCache>
                <c:ptCount val="1"/>
                <c:pt idx="0">
                  <c:v>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C55">
                      <a:tint val="66000"/>
                      <a:satMod val="160000"/>
                    </a:srgbClr>
                  </a:gs>
                  <a:gs pos="50000">
                    <a:srgbClr val="00BC55">
                      <a:tint val="44500"/>
                      <a:satMod val="160000"/>
                    </a:srgbClr>
                  </a:gs>
                  <a:gs pos="100000">
                    <a:srgbClr val="00BC5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4.2981259234595396E-3"/>
                  <c:y val="-0.10014542733513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54421760236844E-3"/>
                  <c:y val="-8.9022676253375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490629617297696E-2"/>
                  <c:y val="-7.86423528646256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40027,0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68991456175249E-3"/>
                  <c:y val="-0.172993785990825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888041781213098E-2"/>
                  <c:y val="-0.16795653446985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(2)'!$B$8:$B$12</c:f>
              <c:strCache>
                <c:ptCount val="3"/>
                <c:pt idx="0">
                  <c:v>2021 факт</c:v>
                </c:pt>
                <c:pt idx="1">
                  <c:v>2021 план</c:v>
                </c:pt>
                <c:pt idx="2">
                  <c:v>2020 факт</c:v>
                </c:pt>
              </c:strCache>
            </c:strRef>
          </c:cat>
          <c:val>
            <c:numRef>
              <c:f>'Лист1 (2)'!$C$8:$C$12</c:f>
              <c:numCache>
                <c:formatCode>#,##0.0</c:formatCode>
                <c:ptCount val="4"/>
                <c:pt idx="0">
                  <c:v>39120.6</c:v>
                </c:pt>
                <c:pt idx="1">
                  <c:v>131726.20000000001</c:v>
                </c:pt>
                <c:pt idx="2">
                  <c:v>40027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2939648"/>
        <c:axId val="292969088"/>
        <c:axId val="0"/>
      </c:bar3DChart>
      <c:catAx>
        <c:axId val="29293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2969088"/>
        <c:crosses val="autoZero"/>
        <c:auto val="1"/>
        <c:lblAlgn val="ctr"/>
        <c:lblOffset val="100"/>
        <c:noMultiLvlLbl val="0"/>
      </c:catAx>
      <c:valAx>
        <c:axId val="29296908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2939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3111638389385307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ru-RU" sz="1400" dirty="0">
                        <a:solidFill>
                          <a:schemeClr val="bg1"/>
                        </a:solidFill>
                      </a:rPr>
                      <a:t>НДФЛ 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27,3 %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ru-RU" sz="1400" dirty="0">
                        <a:solidFill>
                          <a:schemeClr val="bg1"/>
                        </a:solidFill>
                      </a:rPr>
                      <a:t> УСН 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31,3 %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3.1320064966326555E-2"/>
                  <c:y val="1.5466276693893916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>
                        <a:solidFill>
                          <a:schemeClr val="tx1"/>
                        </a:solidFill>
                      </a:rPr>
                      <a:t>ЕНВД 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0,4%</a:t>
                    </a:r>
                    <a:endParaRPr lang="ru-RU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0.14153109971907879"/>
                  <c:y val="-1.198316934189276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bg1"/>
                        </a:solidFill>
                      </a:rPr>
                      <a:t>налог на имуществово организаций 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38,1</a:t>
                    </a:r>
                    <a:r>
                      <a:rPr lang="ru-RU" sz="140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8.9221029704709812E-2"/>
                  <c:y val="8.9984332806558912E-4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Остальные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2,9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%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 УСН</c:v>
                </c:pt>
                <c:pt idx="2">
                  <c:v>ЕНВД</c:v>
                </c:pt>
                <c:pt idx="3">
                  <c:v>налог на имуществово организаций</c:v>
                </c:pt>
                <c:pt idx="4">
                  <c:v>остальные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28.3</c:v>
                </c:pt>
                <c:pt idx="1">
                  <c:v>15.3</c:v>
                </c:pt>
                <c:pt idx="2">
                  <c:v>2.5</c:v>
                </c:pt>
                <c:pt idx="3">
                  <c:v>42.5</c:v>
                </c:pt>
                <c:pt idx="4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73598.2</c:v>
                </c:pt>
                <c:pt idx="1">
                  <c:v>69491.100000000006</c:v>
                </c:pt>
                <c:pt idx="2">
                  <c:v>103538.1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79435.7</c:v>
                </c:pt>
                <c:pt idx="1">
                  <c:v>91013.6</c:v>
                </c:pt>
                <c:pt idx="2">
                  <c:v>110557.5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829760"/>
        <c:axId val="261831680"/>
      </c:barChart>
      <c:catAx>
        <c:axId val="261829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61831680"/>
        <c:crosses val="autoZero"/>
        <c:auto val="1"/>
        <c:lblAlgn val="ctr"/>
        <c:lblOffset val="100"/>
        <c:noMultiLvlLbl val="0"/>
      </c:catAx>
      <c:valAx>
        <c:axId val="2618316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61829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
</a:t>
                    </a:r>
                    <a:r>
                      <a:rPr lang="ru-RU" dirty="0" smtClean="0"/>
                      <a:t>78,1%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2552348923514104"/>
                  <c:y val="4.20369958893456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платежи </a:t>
                    </a:r>
                    <a:r>
                      <a:rPr lang="ru-RU" dirty="0"/>
                      <a:t>при пользовании природными ресурсами
</a:t>
                    </a:r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6965367762399489E-2"/>
                  <c:y val="5.040662920169355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оказания платных услуг и компенсации затрат государства
</a:t>
                    </a:r>
                    <a:r>
                      <a:rPr lang="ru-RU" dirty="0" smtClean="0"/>
                      <a:t>1,7%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3415938718673444E-3"/>
                  <c:y val="-0.1164359354596671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</a:t>
                    </a:r>
                    <a:r>
                      <a:rPr lang="ru-RU" dirty="0" smtClean="0"/>
                      <a:t>активов17,7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err="1" smtClean="0"/>
                      <a:t>штрафы,санкции</a:t>
                    </a:r>
                    <a:r>
                      <a:rPr lang="ru-RU" dirty="0" smtClean="0"/>
                      <a:t>, </a:t>
                    </a:r>
                  </a:p>
                  <a:p>
                    <a:r>
                      <a:rPr lang="ru-RU" dirty="0" smtClean="0"/>
                      <a:t>возмещение </a:t>
                    </a:r>
                    <a:r>
                      <a:rPr lang="ru-RU" dirty="0"/>
                      <a:t>ущерба
</a:t>
                    </a:r>
                    <a:r>
                      <a:rPr lang="ru-RU" dirty="0" smtClean="0"/>
                      <a:t>1,8%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41368.800000000003</c:v>
                </c:pt>
                <c:pt idx="1">
                  <c:v>363.1</c:v>
                </c:pt>
                <c:pt idx="2">
                  <c:v>924.1</c:v>
                </c:pt>
                <c:pt idx="3">
                  <c:v>9371.5</c:v>
                </c:pt>
                <c:pt idx="4">
                  <c:v>957.6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64260381325153"/>
          <c:y val="5.1816484870540087E-2"/>
          <c:w val="0.70626313956568931"/>
          <c:h val="0.86401442238630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-2.0655863062262352E-2"/>
                  <c:y val="-3.293957473432856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58,9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89125432509501E-2"/>
                  <c:y val="-5.0676268822043629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536,6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0604180013228E-3"/>
                  <c:y val="1.266906720551102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368,4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67376297528506E-3"/>
                  <c:y val="-7.601440323306614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43487172245659E-2"/>
                  <c:y val="4.307482849873748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1087,2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158.9</c:v>
                </c:pt>
                <c:pt idx="1">
                  <c:v>536.6</c:v>
                </c:pt>
                <c:pt idx="2">
                  <c:v>368.4</c:v>
                </c:pt>
                <c:pt idx="3">
                  <c:v>23.3</c:v>
                </c:pt>
                <c:pt idx="4">
                  <c:v>1087.2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889125432509501E-3"/>
                  <c:y val="-7.8548216674168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89338321768053E-2"/>
                  <c:y val="-4.6452709794539575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135206160893858E-2"/>
                  <c:y val="5.067626882204409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4.0673180653862967E-2"/>
                  <c:y val="2.02705075288176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1320,6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191</c:v>
                </c:pt>
                <c:pt idx="1">
                  <c:v>551.1</c:v>
                </c:pt>
                <c:pt idx="2">
                  <c:v>545.5</c:v>
                </c:pt>
                <c:pt idx="3">
                  <c:v>33</c:v>
                </c:pt>
                <c:pt idx="4">
                  <c:v>1320.6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667648"/>
        <c:axId val="283448448"/>
      </c:barChart>
      <c:catAx>
        <c:axId val="26266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283448448"/>
        <c:crosses val="autoZero"/>
        <c:auto val="1"/>
        <c:lblAlgn val="ctr"/>
        <c:lblOffset val="100"/>
        <c:tickLblSkip val="1"/>
        <c:noMultiLvlLbl val="0"/>
      </c:catAx>
      <c:valAx>
        <c:axId val="28344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667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63639124682773E-2"/>
          <c:y val="0.13027625717223018"/>
          <c:w val="0.52553072806725187"/>
          <c:h val="0.798033512877063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4407935715352"/>
                  <c:y val="-8.369432460217736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633956378274596E-2"/>
                  <c:y val="2.78981082007258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r>
                      <a:rPr lang="ru-RU" dirty="0" smtClean="0"/>
                      <a:t>741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29988520598574E-3"/>
                  <c:y val="0.119961865263120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ru-RU" dirty="0" smtClean="0"/>
                      <a:t>632477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Контрольно-счетная палата МО "Майкопский район"</c:v>
                </c:pt>
                <c:pt idx="1">
                  <c:v>Совет народных депутатов МО "Майкопский рапйон"</c:v>
                </c:pt>
                <c:pt idx="2">
                  <c:v>Администрация МО "Майкопский район"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3736</c:v>
                </c:pt>
                <c:pt idx="1">
                  <c:v>4741</c:v>
                </c:pt>
                <c:pt idx="2">
                  <c:v>1632477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434407832761083"/>
          <c:y val="0.1888359239765568"/>
          <c:w val="0.39339792856003009"/>
          <c:h val="0.764148075250204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687829078181343E-2"/>
          <c:y val="2.9603703128720821E-2"/>
          <c:w val="0.53962522267888891"/>
          <c:h val="0.970384421134421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1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97F88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2.8374832702908401E-2"/>
                  <c:y val="1.447075103144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570859727943306E-3"/>
                  <c:y val="1.359371545202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0,0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528155230934887E-2"/>
                  <c:y val="-5.964581203749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949313004681723E-2"/>
                  <c:y val="-0.2784490516254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86411582513677E-2"/>
                  <c:y val="-4.037746356830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"Социальное развитие"</c:v>
                </c:pt>
                <c:pt idx="1">
                  <c:v>"Развитие культуры и искусства"</c:v>
                </c:pt>
                <c:pt idx="2">
                  <c:v>"Развитие физической культуры и спорта"</c:v>
                </c:pt>
                <c:pt idx="3">
                  <c:v>"Развитие образования"</c:v>
                </c:pt>
                <c:pt idx="4">
                  <c:v>"Комплексное развитие  развитие сельских территорий"</c:v>
                </c:pt>
                <c:pt idx="5">
                  <c:v>"Обеспечение безопасности населения"</c:v>
                </c:pt>
                <c:pt idx="6">
                  <c:v>"Управление муниципальными финансами"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3.9646881851986497E-2</c:v>
                </c:pt>
                <c:pt idx="1">
                  <c:v>4.4703816788180258E-2</c:v>
                </c:pt>
                <c:pt idx="2">
                  <c:v>4.3338003361366902E-2</c:v>
                </c:pt>
                <c:pt idx="3">
                  <c:v>0.55776687935181923</c:v>
                </c:pt>
                <c:pt idx="4">
                  <c:v>0.2956371871897745</c:v>
                </c:pt>
                <c:pt idx="5">
                  <c:v>1.8412817820261528E-3</c:v>
                </c:pt>
                <c:pt idx="6">
                  <c:v>1.7065935815825811E-2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980013412412763"/>
          <c:y val="0"/>
          <c:w val="0.35019986587587237"/>
          <c:h val="0.78257189206281119"/>
        </c:manualLayout>
      </c:layout>
      <c:overlay val="0"/>
      <c:txPr>
        <a:bodyPr/>
        <a:lstStyle/>
        <a:p>
          <a:pPr>
            <a:defRPr sz="10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8DE7A0"/>
                  </a:gs>
                  <a:gs pos="50000">
                    <a:srgbClr val="BBEEC5"/>
                  </a:gs>
                  <a:gs pos="100000">
                    <a:srgbClr val="DEF6E3"/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50000">
                    <a:srgbClr val="CFC0E2"/>
                  </a:gs>
                  <a:gs pos="0">
                    <a:srgbClr val="B196D2"/>
                  </a:gs>
                  <a:gs pos="100000">
                    <a:srgbClr val="E7E1F0"/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8CADEA"/>
                  </a:gs>
                  <a:gs pos="50000">
                    <a:srgbClr val="BACCF0"/>
                  </a:gs>
                  <a:gs pos="100000">
                    <a:srgbClr val="DEE6F7"/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8CADEA"/>
                  </a:gs>
                  <a:gs pos="50000">
                    <a:srgbClr val="BACCF0"/>
                  </a:gs>
                  <a:gs pos="100000">
                    <a:srgbClr val="DEE6F7"/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430140,9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426635,0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(2)'!$B$8:$B$10</c:f>
              <c:strCache>
                <c:ptCount val="2"/>
                <c:pt idx="0">
                  <c:v>2021 план</c:v>
                </c:pt>
                <c:pt idx="1">
                  <c:v>2021 факт</c:v>
                </c:pt>
              </c:strCache>
            </c:strRef>
          </c:cat>
          <c:val>
            <c:numRef>
              <c:f>'Лист1 (2)'!$C$8:$C$10</c:f>
              <c:numCache>
                <c:formatCode>General</c:formatCode>
                <c:ptCount val="3"/>
                <c:pt idx="0">
                  <c:v>430140.9</c:v>
                </c:pt>
                <c:pt idx="1">
                  <c:v>426635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0332672"/>
        <c:axId val="290353920"/>
        <c:axId val="0"/>
      </c:bar3DChart>
      <c:catAx>
        <c:axId val="29033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0353920"/>
        <c:crosses val="autoZero"/>
        <c:auto val="1"/>
        <c:lblAlgn val="ctr"/>
        <c:lblOffset val="100"/>
        <c:noMultiLvlLbl val="0"/>
      </c:catAx>
      <c:valAx>
        <c:axId val="290353920"/>
        <c:scaling>
          <c:orientation val="minMax"/>
          <c:min val="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0332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E2D6D-E188-4F63-8EF1-0B3E4FE51163}" type="doc">
      <dgm:prSet loTypeId="urn:microsoft.com/office/officeart/2005/8/layout/target3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BD8A8E4-FBF2-4CA1-B1EB-3884D87F736E}">
      <dgm:prSet/>
      <dgm:spPr/>
      <dgm:t>
        <a:bodyPr/>
        <a:lstStyle/>
        <a:p>
          <a:pPr rtl="0"/>
          <a:r>
            <a:rPr lang="ru-RU" b="1" baseline="0" dirty="0" smtClean="0">
              <a:solidFill>
                <a:srgbClr val="0033CC"/>
              </a:solidFill>
            </a:rPr>
            <a:t>Отчет об</a:t>
          </a:r>
          <a:br>
            <a:rPr lang="ru-RU" b="1" baseline="0" dirty="0" smtClean="0">
              <a:solidFill>
                <a:srgbClr val="0033CC"/>
              </a:solidFill>
            </a:rPr>
          </a:br>
          <a:r>
            <a:rPr lang="ru-RU" b="1" baseline="0" dirty="0" smtClean="0">
              <a:solidFill>
                <a:srgbClr val="0033CC"/>
              </a:solidFill>
            </a:rPr>
            <a:t>исполнении бюджета муниципального образования </a:t>
          </a:r>
          <a:br>
            <a:rPr lang="ru-RU" b="1" baseline="0" dirty="0" smtClean="0">
              <a:solidFill>
                <a:srgbClr val="0033CC"/>
              </a:solidFill>
            </a:rPr>
          </a:br>
          <a:r>
            <a:rPr lang="ru-RU" b="1" baseline="0" dirty="0" smtClean="0">
              <a:solidFill>
                <a:srgbClr val="0033CC"/>
              </a:solidFill>
            </a:rPr>
            <a:t>«Майкопский  район» </a:t>
          </a:r>
          <a:br>
            <a:rPr lang="ru-RU" b="1" baseline="0" dirty="0" smtClean="0">
              <a:solidFill>
                <a:srgbClr val="0033CC"/>
              </a:solidFill>
            </a:rPr>
          </a:br>
          <a:r>
            <a:rPr lang="ru-RU" b="1" baseline="0" dirty="0" smtClean="0">
              <a:solidFill>
                <a:srgbClr val="0033CC"/>
              </a:solidFill>
            </a:rPr>
            <a:t>за 202</a:t>
          </a:r>
          <a:r>
            <a:rPr lang="en-US" b="1" baseline="0" dirty="0" smtClean="0">
              <a:solidFill>
                <a:srgbClr val="0033CC"/>
              </a:solidFill>
            </a:rPr>
            <a:t>1</a:t>
          </a:r>
          <a:r>
            <a:rPr lang="ru-RU" b="1" baseline="0" dirty="0" smtClean="0">
              <a:solidFill>
                <a:srgbClr val="0033CC"/>
              </a:solidFill>
            </a:rPr>
            <a:t> год</a:t>
          </a:r>
          <a:r>
            <a:rPr lang="ru-RU" b="1" i="1" baseline="0" dirty="0" smtClean="0">
              <a:solidFill>
                <a:srgbClr val="0033CC"/>
              </a:solidFill>
            </a:rPr>
            <a:t> </a:t>
          </a:r>
          <a:br>
            <a:rPr lang="ru-RU" b="1" i="1" baseline="0" dirty="0" smtClean="0">
              <a:solidFill>
                <a:srgbClr val="0033CC"/>
              </a:solidFill>
            </a:rPr>
          </a:br>
          <a:r>
            <a:rPr lang="ru-RU" b="1" i="1" baseline="0" dirty="0" smtClean="0">
              <a:solidFill>
                <a:srgbClr val="0033CC"/>
              </a:solidFill>
            </a:rPr>
            <a:t/>
          </a:r>
          <a:br>
            <a:rPr lang="ru-RU" b="1" i="1" baseline="0" dirty="0" smtClean="0">
              <a:solidFill>
                <a:srgbClr val="0033CC"/>
              </a:solidFill>
            </a:rPr>
          </a:br>
          <a:endParaRPr lang="ru-RU" dirty="0">
            <a:solidFill>
              <a:srgbClr val="0033CC"/>
            </a:solidFill>
          </a:endParaRPr>
        </a:p>
      </dgm:t>
    </dgm:pt>
    <dgm:pt modelId="{1210DFDA-4E2F-48F6-9E4F-30DDC36E78BC}" type="parTrans" cxnId="{BD61DE8F-EE47-491A-AA2B-592E9BBE91D9}">
      <dgm:prSet/>
      <dgm:spPr/>
      <dgm:t>
        <a:bodyPr/>
        <a:lstStyle/>
        <a:p>
          <a:endParaRPr lang="ru-RU"/>
        </a:p>
      </dgm:t>
    </dgm:pt>
    <dgm:pt modelId="{F37F8334-4C96-407D-B7C2-510224E1C3CE}" type="sibTrans" cxnId="{BD61DE8F-EE47-491A-AA2B-592E9BBE91D9}">
      <dgm:prSet/>
      <dgm:spPr/>
      <dgm:t>
        <a:bodyPr/>
        <a:lstStyle/>
        <a:p>
          <a:endParaRPr lang="ru-RU"/>
        </a:p>
      </dgm:t>
    </dgm:pt>
    <dgm:pt modelId="{CE943440-680E-466F-9712-4978DE429387}" type="pres">
      <dgm:prSet presAssocID="{1F6E2D6D-E188-4F63-8EF1-0B3E4FE5116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4C6AD-2BB5-41C1-9CCF-A8EFA60BEC30}" type="pres">
      <dgm:prSet presAssocID="{3BD8A8E4-FBF2-4CA1-B1EB-3884D87F736E}" presName="circle1" presStyleLbl="node1" presStyleIdx="0" presStyleCnt="1"/>
      <dgm:spPr/>
    </dgm:pt>
    <dgm:pt modelId="{F255C7C9-697F-4907-AF16-8C067E6A779E}" type="pres">
      <dgm:prSet presAssocID="{3BD8A8E4-FBF2-4CA1-B1EB-3884D87F736E}" presName="space" presStyleCnt="0"/>
      <dgm:spPr/>
    </dgm:pt>
    <dgm:pt modelId="{44B72639-459F-498E-826A-6F6C3934BEFC}" type="pres">
      <dgm:prSet presAssocID="{3BD8A8E4-FBF2-4CA1-B1EB-3884D87F736E}" presName="rect1" presStyleLbl="alignAcc1" presStyleIdx="0" presStyleCnt="1" custScaleX="100000" custLinFactNeighborX="568"/>
      <dgm:spPr/>
      <dgm:t>
        <a:bodyPr/>
        <a:lstStyle/>
        <a:p>
          <a:endParaRPr lang="ru-RU"/>
        </a:p>
      </dgm:t>
    </dgm:pt>
    <dgm:pt modelId="{8719F65B-28A2-44F4-B0CE-38884B9589A6}" type="pres">
      <dgm:prSet presAssocID="{3BD8A8E4-FBF2-4CA1-B1EB-3884D87F736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1DE8F-EE47-491A-AA2B-592E9BBE91D9}" srcId="{1F6E2D6D-E188-4F63-8EF1-0B3E4FE51163}" destId="{3BD8A8E4-FBF2-4CA1-B1EB-3884D87F736E}" srcOrd="0" destOrd="0" parTransId="{1210DFDA-4E2F-48F6-9E4F-30DDC36E78BC}" sibTransId="{F37F8334-4C96-407D-B7C2-510224E1C3CE}"/>
    <dgm:cxn modelId="{9B8A5809-8C49-4E5A-9D94-DA022374FED5}" type="presOf" srcId="{1F6E2D6D-E188-4F63-8EF1-0B3E4FE51163}" destId="{CE943440-680E-466F-9712-4978DE429387}" srcOrd="0" destOrd="0" presId="urn:microsoft.com/office/officeart/2005/8/layout/target3"/>
    <dgm:cxn modelId="{AF4B70B7-E850-4416-80C8-3B320BE2723A}" type="presOf" srcId="{3BD8A8E4-FBF2-4CA1-B1EB-3884D87F736E}" destId="{44B72639-459F-498E-826A-6F6C3934BEFC}" srcOrd="0" destOrd="0" presId="urn:microsoft.com/office/officeart/2005/8/layout/target3"/>
    <dgm:cxn modelId="{D0D794D9-002A-4F8E-A5B6-27A1C5E184D1}" type="presOf" srcId="{3BD8A8E4-FBF2-4CA1-B1EB-3884D87F736E}" destId="{8719F65B-28A2-44F4-B0CE-38884B9589A6}" srcOrd="1" destOrd="0" presId="urn:microsoft.com/office/officeart/2005/8/layout/target3"/>
    <dgm:cxn modelId="{B421B9B8-0AF3-4920-A4FF-F934AC96E775}" type="presParOf" srcId="{CE943440-680E-466F-9712-4978DE429387}" destId="{ADC4C6AD-2BB5-41C1-9CCF-A8EFA60BEC30}" srcOrd="0" destOrd="0" presId="urn:microsoft.com/office/officeart/2005/8/layout/target3"/>
    <dgm:cxn modelId="{C7AAC55B-85A4-4A92-8B9F-617C4DD8FF5F}" type="presParOf" srcId="{CE943440-680E-466F-9712-4978DE429387}" destId="{F255C7C9-697F-4907-AF16-8C067E6A779E}" srcOrd="1" destOrd="0" presId="urn:microsoft.com/office/officeart/2005/8/layout/target3"/>
    <dgm:cxn modelId="{02CD1DF7-CB96-4ACB-8A34-5642B030E184}" type="presParOf" srcId="{CE943440-680E-466F-9712-4978DE429387}" destId="{44B72639-459F-498E-826A-6F6C3934BEFC}" srcOrd="2" destOrd="0" presId="urn:microsoft.com/office/officeart/2005/8/layout/target3"/>
    <dgm:cxn modelId="{73060B5B-D936-4D0A-8929-EEA7933F191F}" type="presParOf" srcId="{CE943440-680E-466F-9712-4978DE429387}" destId="{8719F65B-28A2-44F4-B0CE-38884B9589A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chemeClr val="accent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136352" custScaleY="808847" custLinFactNeighborX="-10922" custLinFactNeighborY="80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75E1595D-DDD7-434D-9BEC-66924E37EF99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C5E0FEC6-3A13-41EE-86DA-37AAC407D370}" type="presOf" srcId="{CBE00A36-8CEC-424B-9CE4-D82CF38020B7}" destId="{C1C42924-E828-4E46-A330-3E64BD2EF635}" srcOrd="0" destOrd="0" presId="urn:microsoft.com/office/officeart/2005/8/layout/pyramid2"/>
    <dgm:cxn modelId="{F7E65E37-A723-4ED9-BCB0-7EF2A1E4C729}" type="presParOf" srcId="{0C93C1BF-997A-420E-85EF-35481BEF60F1}" destId="{D8AE4B30-8671-43BB-8826-789814994687}" srcOrd="0" destOrd="0" presId="urn:microsoft.com/office/officeart/2005/8/layout/pyramid2"/>
    <dgm:cxn modelId="{F56E4A1F-B972-4010-AD0A-C98B74974982}" type="presParOf" srcId="{0C93C1BF-997A-420E-85EF-35481BEF60F1}" destId="{F4DDAFA7-0E13-4881-BB84-F25465F54188}" srcOrd="1" destOrd="0" presId="urn:microsoft.com/office/officeart/2005/8/layout/pyramid2"/>
    <dgm:cxn modelId="{14510165-D9E4-448A-AE6D-9CA7D59B9C1A}" type="presParOf" srcId="{F4DDAFA7-0E13-4881-BB84-F25465F54188}" destId="{C1C42924-E828-4E46-A330-3E64BD2EF635}" srcOrd="0" destOrd="0" presId="urn:microsoft.com/office/officeart/2005/8/layout/pyramid2"/>
    <dgm:cxn modelId="{9C4E7ACC-2462-4D41-B5E1-859F27FD731E}" type="presParOf" srcId="{F4DDAFA7-0E13-4881-BB84-F25465F54188}" destId="{698C8DCF-B2C0-4F15-B270-ED0820344A8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4C6AD-2BB5-41C1-9CCF-A8EFA60BEC30}">
      <dsp:nvSpPr>
        <dsp:cNvPr id="0" name=""/>
        <dsp:cNvSpPr/>
      </dsp:nvSpPr>
      <dsp:spPr>
        <a:xfrm>
          <a:off x="0" y="0"/>
          <a:ext cx="3240087" cy="32400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B72639-459F-498E-826A-6F6C3934BEFC}">
      <dsp:nvSpPr>
        <dsp:cNvPr id="0" name=""/>
        <dsp:cNvSpPr/>
      </dsp:nvSpPr>
      <dsp:spPr>
        <a:xfrm>
          <a:off x="1620043" y="0"/>
          <a:ext cx="6368256" cy="3240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rgbClr val="0033CC"/>
              </a:solidFill>
            </a:rPr>
            <a:t>Отчет об</a:t>
          </a:r>
          <a:br>
            <a:rPr lang="ru-RU" sz="3200" b="1" kern="1200" baseline="0" dirty="0" smtClean="0">
              <a:solidFill>
                <a:srgbClr val="0033CC"/>
              </a:solidFill>
            </a:rPr>
          </a:br>
          <a:r>
            <a:rPr lang="ru-RU" sz="3200" b="1" kern="1200" baseline="0" dirty="0" smtClean="0">
              <a:solidFill>
                <a:srgbClr val="0033CC"/>
              </a:solidFill>
            </a:rPr>
            <a:t>исполнении бюджета муниципального образования </a:t>
          </a:r>
          <a:br>
            <a:rPr lang="ru-RU" sz="3200" b="1" kern="1200" baseline="0" dirty="0" smtClean="0">
              <a:solidFill>
                <a:srgbClr val="0033CC"/>
              </a:solidFill>
            </a:rPr>
          </a:br>
          <a:r>
            <a:rPr lang="ru-RU" sz="3200" b="1" kern="1200" baseline="0" dirty="0" smtClean="0">
              <a:solidFill>
                <a:srgbClr val="0033CC"/>
              </a:solidFill>
            </a:rPr>
            <a:t>«Майкопский  район» </a:t>
          </a:r>
          <a:br>
            <a:rPr lang="ru-RU" sz="3200" b="1" kern="1200" baseline="0" dirty="0" smtClean="0">
              <a:solidFill>
                <a:srgbClr val="0033CC"/>
              </a:solidFill>
            </a:rPr>
          </a:br>
          <a:r>
            <a:rPr lang="ru-RU" sz="3200" b="1" kern="1200" baseline="0" dirty="0" smtClean="0">
              <a:solidFill>
                <a:srgbClr val="0033CC"/>
              </a:solidFill>
            </a:rPr>
            <a:t>за 202</a:t>
          </a:r>
          <a:r>
            <a:rPr lang="en-US" sz="3200" b="1" kern="1200" baseline="0" dirty="0" smtClean="0">
              <a:solidFill>
                <a:srgbClr val="0033CC"/>
              </a:solidFill>
            </a:rPr>
            <a:t>1</a:t>
          </a:r>
          <a:r>
            <a:rPr lang="ru-RU" sz="3200" b="1" kern="1200" baseline="0" dirty="0" smtClean="0">
              <a:solidFill>
                <a:srgbClr val="0033CC"/>
              </a:solidFill>
            </a:rPr>
            <a:t> год</a:t>
          </a:r>
          <a:r>
            <a:rPr lang="ru-RU" sz="3200" b="1" i="1" kern="1200" baseline="0" dirty="0" smtClean="0">
              <a:solidFill>
                <a:srgbClr val="0033CC"/>
              </a:solidFill>
            </a:rPr>
            <a:t> </a:t>
          </a:r>
          <a:br>
            <a:rPr lang="ru-RU" sz="3200" b="1" i="1" kern="1200" baseline="0" dirty="0" smtClean="0">
              <a:solidFill>
                <a:srgbClr val="0033CC"/>
              </a:solidFill>
            </a:rPr>
          </a:br>
          <a:r>
            <a:rPr lang="ru-RU" sz="3200" b="1" i="1" kern="1200" baseline="0" dirty="0" smtClean="0">
              <a:solidFill>
                <a:srgbClr val="0033CC"/>
              </a:solidFill>
            </a:rPr>
            <a:t/>
          </a:r>
          <a:br>
            <a:rPr lang="ru-RU" sz="3200" b="1" i="1" kern="1200" baseline="0" dirty="0" smtClean="0">
              <a:solidFill>
                <a:srgbClr val="0033CC"/>
              </a:solidFill>
            </a:rPr>
          </a:br>
          <a:endParaRPr lang="ru-RU" sz="3200" kern="1200" dirty="0">
            <a:solidFill>
              <a:srgbClr val="0033CC"/>
            </a:solidFill>
          </a:endParaRPr>
        </a:p>
      </dsp:txBody>
      <dsp:txXfrm>
        <a:off x="1620043" y="0"/>
        <a:ext cx="6368256" cy="3240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0.64423</cdr:x>
      <cdr:y>0.77014</cdr:y>
    </cdr:from>
    <cdr:to>
      <cdr:x>0.76633</cdr:x>
      <cdr:y>0.95257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24536" y="3860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33,0</a:t>
          </a:r>
        </a:p>
        <a:p xmlns:a="http://schemas.openxmlformats.org/drawingml/2006/main">
          <a:endParaRPr lang="ru-RU" dirty="0"/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0.18322</cdr:x>
      <cdr:y>0.26433</cdr:y>
    </cdr:from>
    <cdr:to>
      <cdr:x>0.39837</cdr:x>
      <cdr:y>0.40285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2877" y="1360776"/>
          <a:ext cx="1846992" cy="713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ctr"/>
          <a:endParaRPr lang="ru-RU" sz="30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9" tIns="45930" rIns="91859" bIns="459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3" y="0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9" tIns="45930" rIns="91859" bIns="459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723922"/>
            <a:ext cx="5487041" cy="447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9" tIns="45930" rIns="91859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845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9" tIns="45930" rIns="91859" bIns="459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3" y="9447845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9" tIns="45930" rIns="91859" bIns="459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A9A653-6E0D-43E8-BADA-C4F42B27E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23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0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350" indent="-28705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231" indent="-22964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524" indent="-22964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817" indent="-22964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6109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5401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693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987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9F8800-B887-4C45-9059-A9654FAB6342}" type="slidenum">
              <a:rPr lang="ru-RU" altLang="ru-RU" smtClean="0">
                <a:latin typeface="Calibri" pitchFamily="34" charset="0"/>
              </a:rPr>
              <a:pPr/>
              <a:t>34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8513-AA95-4903-820F-93001EA9BE0D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947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756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8513-AA95-4903-820F-93001EA9BE0D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947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1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4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088AF1-BF67-4354-825A-0F389967D9BD}" type="slidenum">
              <a:rPr lang="ru-RU" altLang="ru-RU" smtClean="0">
                <a:latin typeface="Calibri" pitchFamily="34" charset="0"/>
              </a:rPr>
              <a:pPr/>
              <a:t>48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2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4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350" indent="-28705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231" indent="-22964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524" indent="-22964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817" indent="-22964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6109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5401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693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987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088AF1-BF67-4354-825A-0F389967D9BD}" type="slidenum">
              <a:rPr lang="ru-RU" altLang="ru-RU" smtClean="0">
                <a:latin typeface="Calibri" pitchFamily="34" charset="0"/>
              </a:rPr>
              <a:pPr/>
              <a:t>35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350" indent="-28705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231" indent="-22964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524" indent="-22964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817" indent="-22964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6109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5401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693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987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7151B88-868A-45F2-9F89-8DA1C847365D}" type="slidenum">
              <a:rPr lang="ru-RU" altLang="ru-RU" smtClean="0">
                <a:latin typeface="Calibri" pitchFamily="34" charset="0"/>
              </a:rPr>
              <a:pPr/>
              <a:t>36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5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8513-AA95-4903-820F-93001EA9BE0D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4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8513-AA95-4903-820F-93001EA9BE0D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94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335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8513-AA95-4903-820F-93001EA9BE0D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08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8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F2F419C-6DE3-4A5D-B5A0-12B126B621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FEE3F0-F957-4D7E-8994-1F40EE0B39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BA38648-824B-4D46-9293-D9C5A8E159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BB7B-A19B-4F49-92D8-A1E210379E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95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77FC-BB65-47D7-8D8D-8B34142D5C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52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E7A96C-A498-414C-9B2E-9156D2FB97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B4AE8504-6F43-438D-9B80-FEA8CEAA4C6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7A125C-944C-4512-B394-0B5C14E145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BB4EB5-A4C7-406A-9337-3DA35912FD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8DCE1B-6E29-40E3-9489-96224324DD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66139E-EB53-44A7-8BD4-5629AE0BD4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99AE19-C686-4D62-AC5B-C0EA5DE8C8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99EDC6-74FE-4759-A8A1-B64446B94E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7F95B5C-F00B-43F9-BECA-E32009FA65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2" r:id="rId1"/>
    <p:sldLayoutId id="2147486223" r:id="rId2"/>
    <p:sldLayoutId id="2147486224" r:id="rId3"/>
    <p:sldLayoutId id="2147486225" r:id="rId4"/>
    <p:sldLayoutId id="2147486226" r:id="rId5"/>
    <p:sldLayoutId id="2147486227" r:id="rId6"/>
    <p:sldLayoutId id="2147486228" r:id="rId7"/>
    <p:sldLayoutId id="2147486229" r:id="rId8"/>
    <p:sldLayoutId id="2147486230" r:id="rId9"/>
    <p:sldLayoutId id="2147486231" r:id="rId10"/>
    <p:sldLayoutId id="2147486232" r:id="rId11"/>
    <p:sldLayoutId id="2147486233" r:id="rId12"/>
    <p:sldLayoutId id="2147486234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Microsoft_Excel_97-2003_Worksheet2.xls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Microsoft_Excel_97-2003_Worksheet6.xls"/><Relationship Id="rId7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7.xls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Microsoft_Excel_97-2003_Worksheet9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94659736"/>
              </p:ext>
            </p:extLst>
          </p:nvPr>
        </p:nvGraphicFramePr>
        <p:xfrm>
          <a:off x="179512" y="476672"/>
          <a:ext cx="7988300" cy="324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6000" y="4149080"/>
            <a:ext cx="567037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основе Решения СНД МО «Майкопский район» «Об утверждении отчета об исполнении </a:t>
            </a:r>
            <a:r>
              <a:rPr lang="ru-RU" sz="1400" dirty="0"/>
              <a:t>бюджета муниципального образования </a:t>
            </a:r>
            <a:r>
              <a:rPr lang="ru-RU" sz="1400" dirty="0" smtClean="0"/>
              <a:t>«</a:t>
            </a:r>
            <a:r>
              <a:rPr lang="ru-RU" sz="1400" dirty="0"/>
              <a:t>Майкопский  район» </a:t>
            </a:r>
            <a:r>
              <a:rPr lang="ru-RU" sz="1400" dirty="0" smtClean="0"/>
              <a:t>за 202</a:t>
            </a:r>
            <a:r>
              <a:rPr lang="en-US" sz="1400" dirty="0" smtClean="0"/>
              <a:t>1</a:t>
            </a:r>
            <a:r>
              <a:rPr lang="ru-RU" sz="1400" dirty="0" smtClean="0"/>
              <a:t> год»</a:t>
            </a:r>
          </a:p>
          <a:p>
            <a:r>
              <a:rPr lang="ru-RU" sz="1400" dirty="0" smtClean="0"/>
              <a:t>(размещен в разделе «Отчет об исполнении бюджета»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ru-RU" sz="1400" dirty="0"/>
              <a:t>майкопский-</a:t>
            </a:r>
            <a:r>
              <a:rPr lang="ru-RU" sz="1400" dirty="0" err="1"/>
              <a:t>район.рф</a:t>
            </a:r>
            <a:r>
              <a:rPr lang="ru-RU" sz="1400" dirty="0" smtClean="0"/>
              <a:t>/)</a:t>
            </a:r>
            <a:endParaRPr lang="ru-RU" sz="1400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7669485" cy="118417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доходов бюджета муниципального образования Майкопский район в </a:t>
            </a:r>
            <a:r>
              <a:rPr lang="ru-RU" sz="2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</a:t>
            </a: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4635650"/>
              </p:ext>
            </p:extLst>
          </p:nvPr>
        </p:nvGraphicFramePr>
        <p:xfrm>
          <a:off x="731838" y="1930400"/>
          <a:ext cx="6743700" cy="407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28" name="Лист" r:id="rId3" imgW="9563129" imgH="5776074" progId="Excel.Sheet.8">
                  <p:embed/>
                </p:oleObj>
              </mc:Choice>
              <mc:Fallback>
                <p:oleObj name="Лист" r:id="rId3" imgW="9563129" imgH="5776074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930400"/>
                        <a:ext cx="6743700" cy="40751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554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7632848" cy="95826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</a:t>
            </a:r>
            <a:r>
              <a:rPr lang="ru-RU" sz="2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прогнозируемого объема доходов бюджета </a:t>
            </a:r>
            <a:br>
              <a:rPr lang="ru-RU" sz="2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2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</a:t>
            </a: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(т</a:t>
            </a:r>
            <a:r>
              <a:rPr lang="ru-RU" sz="1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ыс. рублей)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9205459"/>
              </p:ext>
            </p:extLst>
          </p:nvPr>
        </p:nvGraphicFramePr>
        <p:xfrm>
          <a:off x="1071563" y="2108200"/>
          <a:ext cx="6262687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1" name="Лист" r:id="rId3" imgW="7360901" imgH="1981245" progId="Excel.Sheet.8">
                  <p:embed/>
                </p:oleObj>
              </mc:Choice>
              <mc:Fallback>
                <p:oleObj name="Лист" r:id="rId3" imgW="7360901" imgH="198124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108200"/>
                        <a:ext cx="6262687" cy="168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2434418"/>
              </p:ext>
            </p:extLst>
          </p:nvPr>
        </p:nvGraphicFramePr>
        <p:xfrm>
          <a:off x="633413" y="4970463"/>
          <a:ext cx="41814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2" name="Лист" r:id="rId5" imgW="5532254" imgH="2087800" progId="Excel.Sheet.8">
                  <p:embed/>
                </p:oleObj>
              </mc:Choice>
              <mc:Fallback>
                <p:oleObj name="Лист" r:id="rId5" imgW="5532254" imgH="20878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4970463"/>
                        <a:ext cx="4181475" cy="1577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381371" y="1462023"/>
            <a:ext cx="2429808" cy="74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всего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179388" y="3500438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Налоговые </a:t>
            </a: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неналоговые доходы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000500" y="3500438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Безвозмездные поступления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1" name="AutoShape 13"/>
          <p:cNvSpPr>
            <a:spLocks noChangeArrowheads="1"/>
          </p:cNvSpPr>
          <p:nvPr/>
        </p:nvSpPr>
        <p:spPr bwMode="auto">
          <a:xfrm rot="1822059">
            <a:off x="4304383" y="2179948"/>
            <a:ext cx="714375" cy="274637"/>
          </a:xfrm>
          <a:prstGeom prst="rightArrow">
            <a:avLst>
              <a:gd name="adj1" fmla="val 50000"/>
              <a:gd name="adj2" fmla="val 6502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2" name="AutoShape 15"/>
          <p:cNvSpPr>
            <a:spLocks noChangeArrowheads="1"/>
          </p:cNvSpPr>
          <p:nvPr/>
        </p:nvSpPr>
        <p:spPr bwMode="auto">
          <a:xfrm>
            <a:off x="5249230" y="1496195"/>
            <a:ext cx="360039" cy="898651"/>
          </a:xfrm>
          <a:prstGeom prst="roundRect">
            <a:avLst>
              <a:gd name="adj" fmla="val 1346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solidFill>
                  <a:srgbClr val="0033CC"/>
                </a:solidFill>
              </a:rPr>
              <a:t>118,6 </a:t>
            </a:r>
            <a:r>
              <a:rPr lang="ru-RU" sz="1600" b="1" dirty="0">
                <a:solidFill>
                  <a:srgbClr val="0033CC"/>
                </a:solidFill>
              </a:rPr>
              <a:t>%</a:t>
            </a: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auto">
          <a:xfrm rot="1511835">
            <a:off x="2592018" y="4829774"/>
            <a:ext cx="497962" cy="282419"/>
          </a:xfrm>
          <a:prstGeom prst="rightArrow">
            <a:avLst>
              <a:gd name="adj1" fmla="val 50000"/>
              <a:gd name="adj2" fmla="val 41716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4" name="AutoShape 15"/>
          <p:cNvSpPr>
            <a:spLocks noChangeArrowheads="1"/>
          </p:cNvSpPr>
          <p:nvPr/>
        </p:nvSpPr>
        <p:spPr bwMode="auto">
          <a:xfrm>
            <a:off x="2643775" y="4423388"/>
            <a:ext cx="952500" cy="37548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  </a:t>
            </a:r>
            <a:r>
              <a:rPr lang="ru-RU" sz="1600" b="1" dirty="0" smtClean="0">
                <a:solidFill>
                  <a:srgbClr val="00FF00"/>
                </a:solidFill>
              </a:rPr>
              <a:t>108,9</a:t>
            </a:r>
            <a:r>
              <a:rPr lang="ru-RU" sz="1600" b="1" dirty="0" smtClean="0">
                <a:solidFill>
                  <a:srgbClr val="008000"/>
                </a:solidFill>
              </a:rPr>
              <a:t>%</a:t>
            </a:r>
            <a:endParaRPr lang="ru-RU" sz="1600" b="1" dirty="0">
              <a:solidFill>
                <a:srgbClr val="008000"/>
              </a:solidFill>
            </a:endParaRPr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451829"/>
              </p:ext>
            </p:extLst>
          </p:nvPr>
        </p:nvGraphicFramePr>
        <p:xfrm>
          <a:off x="4811713" y="4365625"/>
          <a:ext cx="3406775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3" name="Лист" r:id="rId7" imgW="5158673" imgH="3124177" progId="Excel.Sheet.8">
                  <p:embed/>
                </p:oleObj>
              </mc:Choice>
              <mc:Fallback>
                <p:oleObj name="Лист" r:id="rId7" imgW="5158673" imgH="312417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365625"/>
                        <a:ext cx="3406775" cy="2268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AutoShape 13"/>
          <p:cNvSpPr>
            <a:spLocks noChangeArrowheads="1"/>
          </p:cNvSpPr>
          <p:nvPr/>
        </p:nvSpPr>
        <p:spPr bwMode="auto">
          <a:xfrm rot="20030767">
            <a:off x="6005356" y="4809317"/>
            <a:ext cx="611918" cy="274638"/>
          </a:xfrm>
          <a:prstGeom prst="rightArrow">
            <a:avLst>
              <a:gd name="adj1" fmla="val 50000"/>
              <a:gd name="adj2" fmla="val 58940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6" name="AutoShape 15"/>
          <p:cNvSpPr>
            <a:spLocks noChangeArrowheads="1"/>
          </p:cNvSpPr>
          <p:nvPr/>
        </p:nvSpPr>
        <p:spPr bwMode="auto">
          <a:xfrm>
            <a:off x="5577221" y="4342093"/>
            <a:ext cx="785812" cy="456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solidFill>
                  <a:srgbClr val="0033CC"/>
                </a:solidFill>
              </a:rPr>
              <a:t>121,0%</a:t>
            </a:r>
          </a:p>
          <a:p>
            <a:pPr algn="ctr" eaLnBrk="0" hangingPunct="0"/>
            <a:endParaRPr lang="ru-RU" sz="16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11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9816162"/>
              </p:ext>
            </p:extLst>
          </p:nvPr>
        </p:nvGraphicFramePr>
        <p:xfrm>
          <a:off x="827088" y="1846263"/>
          <a:ext cx="6802437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7" name="Лист" r:id="rId3" imgW="8153458" imgH="4533957" progId="Excel.Sheet.8">
                  <p:embed/>
                </p:oleObj>
              </mc:Choice>
              <mc:Fallback>
                <p:oleObj name="Лист" r:id="rId3" imgW="8153458" imgH="453395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6263"/>
                        <a:ext cx="6802437" cy="3783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684213" y="333375"/>
            <a:ext cx="758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Динамика налоговых и неналоговых доходов </a:t>
            </a:r>
            <a:r>
              <a:rPr lang="ru-RU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2020-2021 годы</a:t>
            </a:r>
          </a:p>
          <a:p>
            <a:pPr algn="ctr">
              <a:defRPr/>
            </a:pPr>
            <a:r>
              <a:rPr lang="ru-RU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(абсолютные показатели, тыс.рублей)</a:t>
            </a:r>
          </a:p>
        </p:txBody>
      </p:sp>
    </p:spTree>
    <p:extLst>
      <p:ext uri="{BB962C8B-B14F-4D97-AF65-F5344CB8AC3E}">
        <p14:creationId xmlns:p14="http://schemas.microsoft.com/office/powerpoint/2010/main" val="2500882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42875"/>
            <a:ext cx="7488832" cy="1269901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налоговых доходов бюджета муниципального образования Майкопский район в 2021 году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412776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25634362"/>
              </p:ext>
            </p:extLst>
          </p:nvPr>
        </p:nvGraphicFramePr>
        <p:xfrm>
          <a:off x="755576" y="1412776"/>
          <a:ext cx="7200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401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920880" cy="122413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основных налоговых доходов муниципального </a:t>
            </a:r>
            <a:b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образования Майкопский район  в </a:t>
            </a:r>
            <a:r>
              <a:rPr lang="ru-RU" sz="2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2020</a:t>
            </a: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- 2021 гг.</a:t>
            </a:r>
            <a:r>
              <a:rPr lang="ru-RU" sz="3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      </a:t>
            </a:r>
            <a:r>
              <a:rPr lang="ru-RU" sz="1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 рублей)</a:t>
            </a:r>
          </a:p>
        </p:txBody>
      </p:sp>
      <p:sp>
        <p:nvSpPr>
          <p:cNvPr id="5125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5126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r>
              <a:rPr lang="ru-RU" sz="1300" b="1"/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68594696"/>
              </p:ext>
            </p:extLst>
          </p:nvPr>
        </p:nvGraphicFramePr>
        <p:xfrm>
          <a:off x="114436" y="1484784"/>
          <a:ext cx="7776864" cy="496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763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7992889" cy="1296144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Структура неналоговых доходов бюджета</a:t>
            </a: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муниципального образования Майкопский район</a:t>
            </a: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в </a:t>
            </a: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2021</a:t>
            </a: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году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19066017"/>
              </p:ext>
            </p:extLst>
          </p:nvPr>
        </p:nvGraphicFramePr>
        <p:xfrm>
          <a:off x="323528" y="1484784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43575642"/>
              </p:ext>
            </p:extLst>
          </p:nvPr>
        </p:nvGraphicFramePr>
        <p:xfrm>
          <a:off x="107504" y="1412776"/>
          <a:ext cx="78488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537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02600" cy="908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безвозмездных поступлений из республиканского  бюджета в 2020-2021 годах </a:t>
            </a:r>
            <a:b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1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</a:t>
            </a:r>
            <a:r>
              <a:rPr lang="ru-RU" sz="1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млн</a:t>
            </a:r>
            <a:r>
              <a:rPr lang="ru-RU" sz="1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. рублей)</a:t>
            </a:r>
          </a:p>
        </p:txBody>
      </p:sp>
      <p:sp>
        <p:nvSpPr>
          <p:cNvPr id="40964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40965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endParaRPr lang="ru-RU" sz="1300" b="1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7977674"/>
              </p:ext>
            </p:extLst>
          </p:nvPr>
        </p:nvGraphicFramePr>
        <p:xfrm>
          <a:off x="539552" y="1081088"/>
          <a:ext cx="7488832" cy="501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14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62549"/>
              </p:ext>
            </p:extLst>
          </p:nvPr>
        </p:nvGraphicFramePr>
        <p:xfrm>
          <a:off x="4427538" y="1174750"/>
          <a:ext cx="35179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8" name="Лист" r:id="rId3" imgW="4831099" imgH="2834606" progId="Excel.Sheet.8">
                  <p:embed/>
                </p:oleObj>
              </mc:Choice>
              <mc:Fallback>
                <p:oleObj name="Лист" r:id="rId3" imgW="4831099" imgH="283460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174750"/>
                        <a:ext cx="35179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27" y="44624"/>
            <a:ext cx="8071136" cy="9361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финансовой помощи из республиканского бюджета РА в 2021 году </a:t>
            </a:r>
            <a:r>
              <a:rPr lang="ru-RU" sz="1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(тыс.рублей)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6112771"/>
              </p:ext>
            </p:extLst>
          </p:nvPr>
        </p:nvGraphicFramePr>
        <p:xfrm>
          <a:off x="617538" y="1543050"/>
          <a:ext cx="330200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9" name="Лист" r:id="rId5" imgW="6522643" imgH="2948838" progId="Excel.Sheet.8">
                  <p:embed/>
                </p:oleObj>
              </mc:Choice>
              <mc:Fallback>
                <p:oleObj name="Лист" r:id="rId5" imgW="6522643" imgH="294883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543050"/>
                        <a:ext cx="3302000" cy="1493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494484"/>
              </p:ext>
            </p:extLst>
          </p:nvPr>
        </p:nvGraphicFramePr>
        <p:xfrm>
          <a:off x="395288" y="3810000"/>
          <a:ext cx="447675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0" name="Лист" r:id="rId7" imgW="5699722" imgH="3337594" progId="Excel.Sheet.8">
                  <p:embed/>
                </p:oleObj>
              </mc:Choice>
              <mc:Fallback>
                <p:oleObj name="Лист" r:id="rId7" imgW="5699722" imgH="333759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810000"/>
                        <a:ext cx="4476750" cy="2620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71437" y="1016793"/>
            <a:ext cx="21605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Дотации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-252413" y="3340235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Субвенции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716463" y="1052513"/>
            <a:ext cx="2520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Субсидии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5" name="AutoShape 15"/>
          <p:cNvSpPr>
            <a:spLocks noChangeArrowheads="1"/>
          </p:cNvSpPr>
          <p:nvPr/>
        </p:nvSpPr>
        <p:spPr bwMode="auto">
          <a:xfrm>
            <a:off x="1928262" y="1160462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endParaRPr lang="ru-RU" sz="1600" b="1" u="sng" dirty="0">
              <a:solidFill>
                <a:srgbClr val="0033CC"/>
              </a:solidFill>
            </a:endParaRPr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 rot="2067028">
            <a:off x="1692275" y="393382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  </a:t>
            </a:r>
            <a:r>
              <a:rPr lang="ru-RU" sz="1600" b="1" u="sng" dirty="0" smtClean="0">
                <a:solidFill>
                  <a:srgbClr val="008000"/>
                </a:solidFill>
              </a:rPr>
              <a:t>58938,6</a:t>
            </a:r>
            <a:endParaRPr lang="ru-RU" sz="1600" b="1" u="sng" dirty="0">
              <a:solidFill>
                <a:srgbClr val="008000"/>
              </a:solidFill>
            </a:endParaRPr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 rot="20030767">
            <a:off x="5485665" y="1757559"/>
            <a:ext cx="690495" cy="268150"/>
          </a:xfrm>
          <a:prstGeom prst="rightArrow">
            <a:avLst>
              <a:gd name="adj1" fmla="val 50000"/>
              <a:gd name="adj2" fmla="val 39306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6156325" y="1643063"/>
            <a:ext cx="1295400" cy="34448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endParaRPr lang="ru-RU" sz="1600" b="1" dirty="0">
              <a:solidFill>
                <a:srgbClr val="CC00FF"/>
              </a:solidFill>
            </a:endParaRPr>
          </a:p>
        </p:txBody>
      </p:sp>
      <p:graphicFrame>
        <p:nvGraphicFramePr>
          <p:cNvPr id="61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9452"/>
              </p:ext>
            </p:extLst>
          </p:nvPr>
        </p:nvGraphicFramePr>
        <p:xfrm>
          <a:off x="4427538" y="4452938"/>
          <a:ext cx="4019550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1" name="Лист" r:id="rId9" imgW="4770062" imgH="2331618" progId="Excel.Sheet.8">
                  <p:embed/>
                </p:oleObj>
              </mc:Choice>
              <mc:Fallback>
                <p:oleObj name="Лист" r:id="rId9" imgW="4770062" imgH="233161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452938"/>
                        <a:ext cx="4019550" cy="2122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146798" y="3645024"/>
            <a:ext cx="3090615" cy="4237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Иные межбюджетные трансферты</a:t>
            </a: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>
            <a:off x="5076057" y="1304130"/>
            <a:ext cx="1368152" cy="33893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+125842,2</a:t>
            </a:r>
            <a:endParaRPr lang="ru-RU" sz="1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162" name="AutoShape 15"/>
          <p:cNvSpPr>
            <a:spLocks noChangeArrowheads="1"/>
          </p:cNvSpPr>
          <p:nvPr/>
        </p:nvSpPr>
        <p:spPr bwMode="auto">
          <a:xfrm>
            <a:off x="6215063" y="4214813"/>
            <a:ext cx="1214437" cy="4286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+  31831,1</a:t>
            </a:r>
            <a:endParaRPr lang="ru-RU" sz="1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63" name="AutoShape 13"/>
          <p:cNvSpPr>
            <a:spLocks noChangeArrowheads="1"/>
          </p:cNvSpPr>
          <p:nvPr/>
        </p:nvSpPr>
        <p:spPr bwMode="auto">
          <a:xfrm rot="20030767">
            <a:off x="6013840" y="5082501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20030767">
            <a:off x="1680808" y="1608804"/>
            <a:ext cx="677283" cy="274637"/>
          </a:xfrm>
          <a:prstGeom prst="rightArrow">
            <a:avLst>
              <a:gd name="adj1" fmla="val 50000"/>
              <a:gd name="adj2" fmla="val 39306"/>
            </a:avLst>
          </a:prstGeom>
          <a:solidFill>
            <a:srgbClr val="00FF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1776728" y="1087844"/>
            <a:ext cx="1214437" cy="4286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</a:rPr>
              <a:t>+  31265</a:t>
            </a:r>
            <a:endParaRPr lang="ru-RU" sz="1600" b="1" u="sn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53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03232" cy="56467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Исполнение бюджета МО «Майкопский район» по разделам и подразделам классификации расходов за 2021 год</a:t>
            </a:r>
            <a:endParaRPr lang="ru-RU" sz="1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07506"/>
              </p:ext>
            </p:extLst>
          </p:nvPr>
        </p:nvGraphicFramePr>
        <p:xfrm>
          <a:off x="467544" y="980728"/>
          <a:ext cx="7638064" cy="5783205"/>
        </p:xfrm>
        <a:graphic>
          <a:graphicData uri="http://schemas.openxmlformats.org/drawingml/2006/table">
            <a:tbl>
              <a:tblPr/>
              <a:tblGrid>
                <a:gridCol w="4824536"/>
                <a:gridCol w="504056"/>
                <a:gridCol w="792088"/>
                <a:gridCol w="699549"/>
                <a:gridCol w="817835"/>
              </a:tblGrid>
              <a:tr h="380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Фактические 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Исполнение 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134797,9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132525,7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98,3 %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Функционирование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1661,8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1636,7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98,5 %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Функционирование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4960,4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4740,5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95,6 %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Функционирование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55484,6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55160,6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99,4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4025,3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3736,2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92,8 %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Обеспечение проведения выборов и референдумов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Резервные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фонды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234,3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68431,6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67251,8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98,3 %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НАЦИОНАЛЬНАЯ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ОБОРОНА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Мобилизационная и вневойсковая подготовка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0203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0300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3020,9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2977,8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98,6 %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Защита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населения и территории от чрезвычайных ситуаций природного и техногенного характера,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пожарная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безопасность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0310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3020,9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2977,8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98,6 %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НАЦИОНАЛЬНАЯ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ЭКОНОМИКА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Сельское хозяйство и рыболовство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Дорожное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хозяйство (дорожные фонды)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0,33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0,33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0412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ЖИЛИЩНО-КОММУНАЛЬНОЕ 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314624,4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219218,7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69,7 %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Жилищное 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110601,9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18702,2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16,9 %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Коммунальное 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92959,3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89539,0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96,3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Благоустройство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6037,1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6037,1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ЖКХ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105 026,1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104 940,4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99,9%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1678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64480"/>
              </p:ext>
            </p:extLst>
          </p:nvPr>
        </p:nvGraphicFramePr>
        <p:xfrm>
          <a:off x="179512" y="260648"/>
          <a:ext cx="7848871" cy="6460758"/>
        </p:xfrm>
        <a:graphic>
          <a:graphicData uri="http://schemas.openxmlformats.org/drawingml/2006/table">
            <a:tbl>
              <a:tblPr/>
              <a:tblGrid>
                <a:gridCol w="4680520"/>
                <a:gridCol w="504056"/>
                <a:gridCol w="864096"/>
                <a:gridCol w="864096"/>
                <a:gridCol w="936103"/>
              </a:tblGrid>
              <a:tr h="415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Фактические 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Исполнение 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965735,2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955293,3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98,9 %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Дошкольное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328887,3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328700,7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99,9 %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Общее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589584,5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579874,2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98,4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 Дополнительное образование детей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42687,7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42249,1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99,0 %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Молодежная политика и оздоровление детей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0707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1712,9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1702,4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99,4 %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2862,8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2766,9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96,7 %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КУЛЬТУРА , КИНЕМАТОГРАФИЯ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151822,1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151424,6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99,7 %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Культура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140079,3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140031,4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99,9%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культуры, кинематографии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11742,8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11393,2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97,0 %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СОЦИАЛЬНАЯ ПОЛИТИКА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86208,5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83258,0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96,6 %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Пенсионное обеспечение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4647,8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4460,0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96,0 %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Социальное обеспечение населения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5986,0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5809,0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97,0 %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Охрана семьи и детства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97154,6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95796,3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98,6 %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социальной политики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562,0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560,1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99,7 %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ФИЗИЧЕСКАЯ КУЛЬТУРА И СПОРТ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62617,3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62617,3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Массовый спорт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62617,3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62617,3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СРЕДСТВА МАССОВОЙ ИНФОРМАЦИИ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Периодическая печать и издательства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ОБСЛУЖИВАНИЕ ГОСУДАРСТВЕННОГО И МУНИЦИПАЛЬНОГО ДОЛГА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588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462,0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78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4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Обслуживание государственного внутреннего  и муниципального долга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588,3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462,0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78,5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4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МЕЖБЮДЖЕТНЫЕ ТРАНСФЕРТЫ  ОБЩЕГО ХАРАКТЕРА БЮДЖЕТАМ БЮДЖЕТНОЙ СИСТЕМЫ  РОССИЙСКОЙ ФЕДЕРАЦИИ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8930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8930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4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4165,9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4165,9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Иные дотации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1995,0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1995,0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Прочие межбюджетные трансферты общего характера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2770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2770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ВСЕГО РАСХОДОВ:</a:t>
                      </a:r>
                    </a:p>
                  </a:txBody>
                  <a:tcPr marL="2691" marR="2691" marT="2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752590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640953,7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,6 %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769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http://gc85.com/imagelib/56a6c75e82f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38"/>
            <a:ext cx="9144000" cy="6096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9288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/>
              <a:t>Исполнение бюджета по программным и непрограммным направлениям расходов</a:t>
            </a:r>
            <a:endParaRPr lang="ru-RU" sz="1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37007"/>
              </p:ext>
            </p:extLst>
          </p:nvPr>
        </p:nvGraphicFramePr>
        <p:xfrm>
          <a:off x="107504" y="620685"/>
          <a:ext cx="7992888" cy="5148740"/>
        </p:xfrm>
        <a:graphic>
          <a:graphicData uri="http://schemas.openxmlformats.org/drawingml/2006/table">
            <a:tbl>
              <a:tblPr/>
              <a:tblGrid>
                <a:gridCol w="5544616"/>
                <a:gridCol w="864096"/>
                <a:gridCol w="864096"/>
                <a:gridCol w="720080"/>
              </a:tblGrid>
              <a:tr h="405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Фактические 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Исполнение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26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   Непрограммные направления деятельности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161294,00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158729,7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93,15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26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     Руководство и управление в сфере установленных функций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67695,35</a:t>
                      </a:r>
                      <a:endParaRPr lang="ru-RU" sz="1200" dirty="0">
                        <a:solidFill>
                          <a:srgbClr val="FFFFFF"/>
                        </a:solidFill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66810,78</a:t>
                      </a:r>
                      <a:endParaRPr lang="ru-RU" sz="1200" dirty="0">
                        <a:solidFill>
                          <a:srgbClr val="FFFFFF"/>
                        </a:solidFill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98,69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rgbClr val="FFFFFF"/>
                        </a:solidFill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26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     Реализация иных мероприятий в рамках внепрограммных расходов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93598,65</a:t>
                      </a:r>
                      <a:endParaRPr lang="ru-RU" sz="1200" dirty="0">
                        <a:solidFill>
                          <a:srgbClr val="FFFFFF"/>
                        </a:solidFill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91918,92</a:t>
                      </a:r>
                      <a:endParaRPr lang="ru-RU" sz="1200" dirty="0">
                        <a:solidFill>
                          <a:srgbClr val="FFFFFF"/>
                        </a:solidFill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rgbClr val="FFFFFF"/>
                          </a:solidFill>
                        </a:rPr>
                        <a:t>98,20%</a:t>
                      </a:r>
                      <a:endParaRPr lang="ru-RU" sz="1200" dirty="0">
                        <a:solidFill>
                          <a:srgbClr val="FFFFFF"/>
                        </a:solidFill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26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   Муниципальные программы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1591296,70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1482224,00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98,13%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979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программа МО "Майкопский район "Развитие образования"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815754,95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804915,28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8,67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программа МО "Майкопский район" "Развитие культуры и искусства"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64909,72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64512,23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9,38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7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программа муниципального образования "Майкопский район" 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«Управление муниципальными финансами"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24754,25</a:t>
                      </a:r>
                      <a:endParaRPr lang="ru-RU" sz="1200" b="0" i="0" u="none" strike="noStrike" dirty="0" smtClean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  <a:p>
                      <a:pPr algn="ctr" rtl="0" fontAlgn="t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4627,91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99,4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8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7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программа муниципального образования "Майкопский район" "Развитие 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физической 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культуры и спорта"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62564,61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62541,22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99,9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Майкопский район " " 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Комплексное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развитие сельских территорий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430140,98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426635,03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9,18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1680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Майкопский район " 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«Обеспечение безопасности населения"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2700,20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2657,16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98,39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Майкопский район" " 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комфортным и доступным жильем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131726,24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39120,62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29,70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7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Майкопский район " "Социальное развитие"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58745,75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7214,55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97,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39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732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752590,7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640953,7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9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3,6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6096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7704460" cy="1152127"/>
          </a:xfrm>
        </p:spPr>
        <p:txBody>
          <a:bodyPr lIns="91440" tIns="45720" rIns="91440" bIns="45720"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расходов с учетом их удельного веса в общем объеме расходов за </a:t>
            </a:r>
            <a:r>
              <a:rPr lang="ru-RU" sz="2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</a:t>
            </a:r>
            <a:r>
              <a:rPr lang="en-US" sz="2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2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br>
              <a:rPr lang="ru-RU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716226"/>
              </p:ext>
            </p:extLst>
          </p:nvPr>
        </p:nvGraphicFramePr>
        <p:xfrm>
          <a:off x="251520" y="996156"/>
          <a:ext cx="7858571" cy="55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4500563" y="1412875"/>
            <a:ext cx="3527425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/>
          </a:p>
        </p:txBody>
      </p:sp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4511229" y="2060849"/>
            <a:ext cx="3598862" cy="576064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2 место –– </a:t>
            </a:r>
            <a:r>
              <a:rPr lang="ru-RU" sz="1200" b="1" dirty="0" smtClean="0"/>
              <a:t>Жилищно-коммунальное хозяйство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219218,7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13,4 </a:t>
            </a:r>
            <a:r>
              <a:rPr lang="ru-RU" sz="1200" b="1" dirty="0"/>
              <a:t>%</a:t>
            </a:r>
          </a:p>
        </p:txBody>
      </p:sp>
      <p:sp>
        <p:nvSpPr>
          <p:cNvPr id="41990" name="AutoShape 9"/>
          <p:cNvSpPr>
            <a:spLocks noChangeArrowheads="1"/>
          </p:cNvSpPr>
          <p:nvPr/>
        </p:nvSpPr>
        <p:spPr bwMode="auto">
          <a:xfrm>
            <a:off x="4500563" y="3573016"/>
            <a:ext cx="3598862" cy="576064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4</a:t>
            </a:r>
            <a:r>
              <a:rPr lang="ru-RU" sz="1200" b="1" dirty="0" smtClean="0"/>
              <a:t> </a:t>
            </a:r>
            <a:r>
              <a:rPr lang="ru-RU" sz="1200" b="1" dirty="0"/>
              <a:t>место- </a:t>
            </a:r>
            <a:r>
              <a:rPr lang="ru-RU" sz="1200" b="1" dirty="0" smtClean="0"/>
              <a:t>Общегосударственные вопросы 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132525,7 тыс. руб. или 8,0 </a:t>
            </a:r>
            <a:r>
              <a:rPr lang="ru-RU" sz="1200" b="1" dirty="0"/>
              <a:t>%</a:t>
            </a:r>
          </a:p>
          <a:p>
            <a:pPr algn="ctr" eaLnBrk="0" hangingPunct="0"/>
            <a:endParaRPr lang="ru-RU" sz="1200" b="1" dirty="0"/>
          </a:p>
        </p:txBody>
      </p:sp>
      <p:sp>
        <p:nvSpPr>
          <p:cNvPr id="41991" name="AutoShape 10"/>
          <p:cNvSpPr>
            <a:spLocks noChangeArrowheads="1"/>
          </p:cNvSpPr>
          <p:nvPr/>
        </p:nvSpPr>
        <p:spPr bwMode="auto">
          <a:xfrm>
            <a:off x="4500563" y="4293096"/>
            <a:ext cx="3598862" cy="648072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5</a:t>
            </a:r>
            <a:r>
              <a:rPr lang="ru-RU" sz="1200" b="1" dirty="0" smtClean="0"/>
              <a:t> </a:t>
            </a:r>
            <a:r>
              <a:rPr lang="ru-RU" sz="1200" b="1" dirty="0"/>
              <a:t>место- </a:t>
            </a:r>
            <a:r>
              <a:rPr lang="ru-RU" sz="1200" b="1" dirty="0" smtClean="0"/>
              <a:t>Социальная политика</a:t>
            </a:r>
          </a:p>
          <a:p>
            <a:pPr algn="ctr" eaLnBrk="0" hangingPunct="0"/>
            <a:r>
              <a:rPr lang="ru-RU" sz="1200" b="1" dirty="0" smtClean="0"/>
              <a:t>83258,0 тыс. руб. или 5,0 %</a:t>
            </a:r>
            <a:endParaRPr lang="ru-RU" sz="1200" b="1" dirty="0"/>
          </a:p>
        </p:txBody>
      </p:sp>
      <p:sp>
        <p:nvSpPr>
          <p:cNvPr id="41992" name="AutoShape 11"/>
          <p:cNvSpPr>
            <a:spLocks noChangeArrowheads="1"/>
          </p:cNvSpPr>
          <p:nvPr/>
        </p:nvSpPr>
        <p:spPr bwMode="auto">
          <a:xfrm>
            <a:off x="4500563" y="5157191"/>
            <a:ext cx="3527425" cy="71973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6</a:t>
            </a:r>
            <a:r>
              <a:rPr lang="ru-RU" sz="1200" b="1" dirty="0" smtClean="0"/>
              <a:t> </a:t>
            </a:r>
            <a:r>
              <a:rPr lang="ru-RU" sz="1200" b="1" dirty="0"/>
              <a:t>место – </a:t>
            </a:r>
            <a:r>
              <a:rPr lang="ru-RU" sz="1200" b="1" dirty="0" smtClean="0"/>
              <a:t>Национальная экономика </a:t>
            </a:r>
          </a:p>
          <a:p>
            <a:pPr algn="ctr" eaLnBrk="0" hangingPunct="0"/>
            <a:r>
              <a:rPr lang="ru-RU" sz="1200" b="1" dirty="0" smtClean="0"/>
              <a:t>405,0тыс</a:t>
            </a:r>
            <a:r>
              <a:rPr lang="ru-RU" sz="1200" b="1" dirty="0"/>
              <a:t>. руб. или </a:t>
            </a:r>
            <a:r>
              <a:rPr lang="ru-RU" sz="1200" b="1" dirty="0" smtClean="0"/>
              <a:t>0,02 %</a:t>
            </a:r>
            <a:endParaRPr lang="ru-RU" sz="1200" b="1" dirty="0"/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4511229" y="1435894"/>
            <a:ext cx="3484628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/>
              <a:t>1 </a:t>
            </a:r>
            <a:r>
              <a:rPr lang="ru-RU" sz="1200" b="1" dirty="0"/>
              <a:t>место-Образование</a:t>
            </a:r>
          </a:p>
          <a:p>
            <a:pPr algn="ctr" eaLnBrk="0" hangingPunct="0"/>
            <a:r>
              <a:rPr lang="en-US" sz="1200" b="1" dirty="0" smtClean="0"/>
              <a:t>955293</a:t>
            </a:r>
            <a:r>
              <a:rPr lang="ru-RU" sz="1200" b="1" dirty="0" smtClean="0"/>
              <a:t>,</a:t>
            </a:r>
            <a:r>
              <a:rPr lang="en-US" sz="1200" b="1" dirty="0" smtClean="0"/>
              <a:t>3</a:t>
            </a:r>
            <a:r>
              <a:rPr lang="ru-RU" sz="1200" b="1" dirty="0" smtClean="0"/>
              <a:t>  </a:t>
            </a:r>
            <a:r>
              <a:rPr lang="ru-RU" sz="1200" b="1" dirty="0"/>
              <a:t>тыс</a:t>
            </a:r>
            <a:r>
              <a:rPr lang="ru-RU" sz="1200" b="1" dirty="0" smtClean="0"/>
              <a:t>. руб</a:t>
            </a:r>
            <a:r>
              <a:rPr lang="ru-RU" sz="1200" b="1" dirty="0"/>
              <a:t>. или </a:t>
            </a:r>
            <a:r>
              <a:rPr lang="ru-RU" sz="1200" b="1" dirty="0" smtClean="0"/>
              <a:t>58,2 </a:t>
            </a:r>
            <a:r>
              <a:rPr lang="ru-RU" sz="1200" b="1" dirty="0"/>
              <a:t>%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366320" y="2785119"/>
            <a:ext cx="3751262" cy="571872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3</a:t>
            </a:r>
            <a:r>
              <a:rPr lang="ru-RU" sz="1200" b="1" dirty="0" smtClean="0"/>
              <a:t> </a:t>
            </a:r>
            <a:r>
              <a:rPr lang="ru-RU" sz="1200" b="1" dirty="0"/>
              <a:t>место –– </a:t>
            </a:r>
            <a:r>
              <a:rPr lang="ru-RU" sz="1200" b="1" dirty="0" smtClean="0"/>
              <a:t>Культура, кинематография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151424,6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9,2 </a:t>
            </a:r>
            <a:r>
              <a:rPr lang="ru-RU" sz="1200" b="1" dirty="0"/>
              <a:t>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776864" cy="1008112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Ведомственная структура </a:t>
            </a:r>
            <a:r>
              <a:rPr lang="ru-RU" sz="2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</a:t>
            </a:r>
            <a:br>
              <a:rPr lang="ru-RU" sz="2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2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год, тыс. руб.</a:t>
            </a:r>
            <a:endParaRPr lang="ru-RU" sz="25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02920499"/>
              </p:ext>
            </p:extLst>
          </p:nvPr>
        </p:nvGraphicFramePr>
        <p:xfrm>
          <a:off x="899592" y="1412776"/>
          <a:ext cx="6912768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9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9" y="260648"/>
            <a:ext cx="7560839" cy="93610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ru-RU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районного бюджета на социально-культурную сферу </a:t>
            </a:r>
            <a:r>
              <a:rPr lang="ru-RU" sz="1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 рублей</a:t>
            </a:r>
            <a:r>
              <a:rPr lang="ru-RU" sz="1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726070"/>
              </p:ext>
            </p:extLst>
          </p:nvPr>
        </p:nvGraphicFramePr>
        <p:xfrm>
          <a:off x="538163" y="1820863"/>
          <a:ext cx="6707187" cy="469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" name="Лист" r:id="rId3" imgW="9700231" imgH="6781743" progId="Excel.Sheet.8">
                  <p:embed/>
                </p:oleObj>
              </mc:Choice>
              <mc:Fallback>
                <p:oleObj name="Лист" r:id="rId3" imgW="9700231" imgH="6781743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820863"/>
                        <a:ext cx="6707187" cy="469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расходов за 2021 год по видам расходов бюджета</a:t>
            </a:r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267667"/>
              </p:ext>
            </p:extLst>
          </p:nvPr>
        </p:nvGraphicFramePr>
        <p:xfrm>
          <a:off x="827088" y="1709738"/>
          <a:ext cx="6772275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" name="Лист" r:id="rId3" imgW="6724767" imgH="4467131" progId="Excel.Sheet.8">
                  <p:embed/>
                </p:oleObj>
              </mc:Choice>
              <mc:Fallback>
                <p:oleObj name="Лист" r:id="rId3" imgW="6724767" imgH="4467131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9738"/>
                        <a:ext cx="6772275" cy="4498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1 жителя МО майкопский район в </a:t>
            </a:r>
            <a:r>
              <a:rPr lang="ru-RU" sz="2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по отдельным отраслям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595888"/>
              </p:ext>
            </p:extLst>
          </p:nvPr>
        </p:nvGraphicFramePr>
        <p:xfrm>
          <a:off x="467544" y="1556792"/>
          <a:ext cx="7488832" cy="523033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744416"/>
                <a:gridCol w="3744416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 бюджета на 1 жителя МО Майкопский район 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6577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77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6577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77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6577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27174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расчете показателей учитывалась  численность постоянного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на 01.01.2021 г. в Майкопском районе - 61 320 человек.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endParaRPr lang="ru-RU" altLang="en-US" sz="1400" dirty="0">
              <a:latin typeface="+mj-lt"/>
            </a:endParaRPr>
          </a:p>
        </p:txBody>
      </p:sp>
      <p:sp>
        <p:nvSpPr>
          <p:cNvPr id="79875" name="Rectangle 242"/>
          <p:cNvSpPr>
            <a:spLocks noGrp="1" noChangeArrowheads="1"/>
          </p:cNvSpPr>
          <p:nvPr>
            <p:ph type="title"/>
          </p:nvPr>
        </p:nvSpPr>
        <p:spPr>
          <a:xfrm>
            <a:off x="250501" y="333375"/>
            <a:ext cx="7849891" cy="93538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образование в 2021 году</a:t>
            </a:r>
            <a:r>
              <a:rPr lang="ru-RU" sz="2800" b="1" dirty="0" smtClean="0">
                <a:solidFill>
                  <a:srgbClr val="CC0000"/>
                </a:solidFill>
              </a:rPr>
              <a:t/>
            </a:r>
            <a:br>
              <a:rPr lang="ru-RU" sz="2800" b="1" dirty="0" smtClean="0">
                <a:solidFill>
                  <a:srgbClr val="CC0000"/>
                </a:solidFill>
              </a:rPr>
            </a:br>
            <a:endParaRPr lang="ru-RU" sz="2800" dirty="0" smtClean="0"/>
          </a:p>
        </p:txBody>
      </p:sp>
      <p:sp>
        <p:nvSpPr>
          <p:cNvPr id="79876" name="Rectangle 243"/>
          <p:cNvSpPr>
            <a:spLocks noGrp="1" noChangeArrowheads="1"/>
          </p:cNvSpPr>
          <p:nvPr>
            <p:ph idx="1"/>
          </p:nvPr>
        </p:nvSpPr>
        <p:spPr>
          <a:xfrm>
            <a:off x="107504" y="980728"/>
            <a:ext cx="8579296" cy="568863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955293,3 тыс. рублей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</a:rPr>
              <a:t>или выше объема 2020 года на 27,3%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3013" name="Text Box 250"/>
          <p:cNvSpPr txBox="1">
            <a:spLocks noChangeArrowheads="1"/>
          </p:cNvSpPr>
          <p:nvPr/>
        </p:nvSpPr>
        <p:spPr bwMode="auto">
          <a:xfrm>
            <a:off x="250502" y="2628900"/>
            <a:ext cx="1873226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31 </a:t>
            </a:r>
            <a:r>
              <a:rPr lang="ru-RU" sz="1400" b="1" dirty="0"/>
              <a:t>учреждении образования, </a:t>
            </a:r>
            <a:r>
              <a:rPr lang="ru-RU" sz="1400" b="1" dirty="0" smtClean="0"/>
              <a:t>в том числе:   17 </a:t>
            </a:r>
            <a:r>
              <a:rPr lang="ru-RU" sz="1400" b="1" dirty="0"/>
              <a:t>дошкольных </a:t>
            </a:r>
            <a:r>
              <a:rPr lang="ru-RU" sz="1400" b="1" dirty="0" smtClean="0"/>
              <a:t>образовательных учреждений, 11 общеобразовательных центров, </a:t>
            </a:r>
            <a:r>
              <a:rPr lang="ru-RU" sz="1400" b="1" dirty="0"/>
              <a:t>3 учреждения дополнительного </a:t>
            </a:r>
            <a:r>
              <a:rPr lang="ru-RU" sz="1400" b="1" dirty="0" smtClean="0"/>
              <a:t>образования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4" name="Text Box 252"/>
          <p:cNvSpPr txBox="1">
            <a:spLocks noChangeArrowheads="1"/>
          </p:cNvSpPr>
          <p:nvPr/>
        </p:nvSpPr>
        <p:spPr bwMode="auto">
          <a:xfrm>
            <a:off x="2339752" y="2628900"/>
            <a:ext cx="3672408" cy="2893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Финансирование реализации государственного стандарта общего </a:t>
            </a:r>
            <a:r>
              <a:rPr lang="ru-RU" sz="1400" b="1" dirty="0" smtClean="0"/>
              <a:t> и </a:t>
            </a:r>
            <a:r>
              <a:rPr lang="ru-RU" sz="1400" b="1" dirty="0"/>
              <a:t>дошкольного </a:t>
            </a:r>
            <a:r>
              <a:rPr lang="ru-RU" sz="1400" b="1" dirty="0" smtClean="0"/>
              <a:t>образования.</a:t>
            </a:r>
          </a:p>
          <a:p>
            <a:pPr algn="ctr" eaLnBrk="0" hangingPunct="0"/>
            <a:r>
              <a:rPr lang="ru-RU" sz="1400" b="1" dirty="0" smtClean="0"/>
              <a:t>Расходы</a:t>
            </a:r>
            <a:r>
              <a:rPr lang="ru-RU" sz="1400" b="1" dirty="0"/>
              <a:t>, связанные с организацией и проведением мероприятий для детей и </a:t>
            </a:r>
            <a:r>
              <a:rPr lang="ru-RU" sz="1400" b="1" dirty="0" smtClean="0"/>
              <a:t>молодежи.</a:t>
            </a:r>
          </a:p>
          <a:p>
            <a:pPr algn="ctr" eaLnBrk="0" hangingPunct="0"/>
            <a:r>
              <a:rPr lang="ru-RU" sz="1400" b="1" dirty="0" smtClean="0"/>
              <a:t>Реализация муниципальных программ МО «Майкопский район»: </a:t>
            </a:r>
            <a:r>
              <a:rPr lang="ru-RU" sz="1400" b="1" dirty="0"/>
              <a:t> </a:t>
            </a:r>
            <a:r>
              <a:rPr lang="ru-RU" sz="1400" b="1" dirty="0" smtClean="0"/>
              <a:t>«Развитие </a:t>
            </a:r>
            <a:r>
              <a:rPr lang="ru-RU" sz="1400" b="1" dirty="0"/>
              <a:t>культуры и </a:t>
            </a:r>
            <a:r>
              <a:rPr lang="ru-RU" sz="1400" b="1" dirty="0" smtClean="0"/>
              <a:t>спорта», «Социальное развитие», «Развитие образования», «Обеспечение </a:t>
            </a:r>
            <a:r>
              <a:rPr lang="ru-RU" sz="1400" b="1" dirty="0"/>
              <a:t>безопасности </a:t>
            </a:r>
            <a:r>
              <a:rPr lang="ru-RU" sz="1400" b="1" dirty="0" smtClean="0"/>
              <a:t>населения», «Комплексное развитие сельских территорий»  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5" name="Text Box 254"/>
          <p:cNvSpPr txBox="1">
            <a:spLocks noChangeArrowheads="1"/>
          </p:cNvSpPr>
          <p:nvPr/>
        </p:nvSpPr>
        <p:spPr bwMode="auto">
          <a:xfrm>
            <a:off x="6156177" y="2629178"/>
            <a:ext cx="1944216" cy="3754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b="1" dirty="0"/>
              <a:t>Реализация Указа Президента РФ от  07.05.2012 года в части поэтапного достижения целевых показателей по уровню оплаты труда по педагогическим работникам общеобразовательных, дошкольных учреждений и учреждений дополнительного образования</a:t>
            </a:r>
          </a:p>
        </p:txBody>
      </p:sp>
      <p:sp>
        <p:nvSpPr>
          <p:cNvPr id="43016" name="AutoShape 256"/>
          <p:cNvSpPr>
            <a:spLocks noChangeArrowheads="1"/>
          </p:cNvSpPr>
          <p:nvPr/>
        </p:nvSpPr>
        <p:spPr bwMode="auto">
          <a:xfrm>
            <a:off x="1547813" y="1916113"/>
            <a:ext cx="4191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7" name="AutoShape 257"/>
          <p:cNvSpPr>
            <a:spLocks noChangeArrowheads="1"/>
          </p:cNvSpPr>
          <p:nvPr/>
        </p:nvSpPr>
        <p:spPr bwMode="auto">
          <a:xfrm>
            <a:off x="6948488" y="19891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8" name="AutoShape 258"/>
          <p:cNvSpPr>
            <a:spLocks noChangeArrowheads="1"/>
          </p:cNvSpPr>
          <p:nvPr/>
        </p:nvSpPr>
        <p:spPr bwMode="auto">
          <a:xfrm>
            <a:off x="3995936" y="2133600"/>
            <a:ext cx="503039" cy="495300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488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endParaRPr lang="ru-RU" altLang="en-US" sz="1400" dirty="0" smtClean="0">
              <a:latin typeface="+mj-lt"/>
            </a:endParaRPr>
          </a:p>
          <a:p>
            <a:pPr algn="r">
              <a:defRPr/>
            </a:pPr>
            <a:endParaRPr lang="ru-RU" altLang="en-US" sz="1400" dirty="0">
              <a:latin typeface="+mj-lt"/>
            </a:endParaRPr>
          </a:p>
        </p:txBody>
      </p:sp>
      <p:sp>
        <p:nvSpPr>
          <p:cNvPr id="80899" name="Rectangle 24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429500" cy="100783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культуру в 2021 году</a:t>
            </a:r>
            <a:r>
              <a:rPr lang="ru-RU" sz="3100" dirty="0" smtClean="0">
                <a:solidFill>
                  <a:srgbClr val="006600"/>
                </a:solidFill>
              </a:rPr>
              <a:t/>
            </a:r>
            <a:br>
              <a:rPr lang="ru-RU" sz="3100" dirty="0" smtClean="0">
                <a:solidFill>
                  <a:srgbClr val="006600"/>
                </a:solidFill>
              </a:rPr>
            </a:br>
            <a:endParaRPr lang="ru-RU" sz="3100" dirty="0" smtClean="0">
              <a:solidFill>
                <a:srgbClr val="006600"/>
              </a:solidFill>
            </a:endParaRPr>
          </a:p>
        </p:txBody>
      </p:sp>
      <p:sp>
        <p:nvSpPr>
          <p:cNvPr id="80900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507413" cy="5095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151424,6 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</a:rPr>
              <a:t> или выше объема 2020 года  на 134,5 %</a:t>
            </a:r>
            <a:endParaRPr lang="ru-RU" sz="2200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5061" name="AutoShape 256"/>
          <p:cNvSpPr>
            <a:spLocks noChangeArrowheads="1"/>
          </p:cNvSpPr>
          <p:nvPr/>
        </p:nvSpPr>
        <p:spPr bwMode="auto">
          <a:xfrm flipH="1">
            <a:off x="7239000" y="2272042"/>
            <a:ext cx="429344" cy="699757"/>
          </a:xfrm>
          <a:prstGeom prst="curvedRightArrow">
            <a:avLst>
              <a:gd name="adj1" fmla="val 26667"/>
              <a:gd name="adj2" fmla="val 51279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5063" name="Прямоугольник 14"/>
          <p:cNvSpPr>
            <a:spLocks noChangeArrowheads="1"/>
          </p:cNvSpPr>
          <p:nvPr/>
        </p:nvSpPr>
        <p:spPr bwMode="auto">
          <a:xfrm>
            <a:off x="500063" y="2928938"/>
            <a:ext cx="3855913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5 учреждений, в том числе:</a:t>
            </a:r>
            <a:endParaRPr lang="ru-RU" sz="1400" b="1" dirty="0"/>
          </a:p>
          <a:p>
            <a:pPr algn="ctr" eaLnBrk="0" hangingPunct="0"/>
            <a:r>
              <a:rPr lang="ru-RU" sz="1400" b="1" dirty="0" smtClean="0"/>
              <a:t>«Межпоселенческая библиотечная система Майкопского района»,</a:t>
            </a:r>
            <a:endParaRPr lang="ru-RU" sz="1400" b="1" dirty="0"/>
          </a:p>
          <a:p>
            <a:pPr algn="ctr" eaLnBrk="0" hangingPunct="0"/>
            <a:r>
              <a:rPr lang="ru-RU" sz="1400" b="1" dirty="0" smtClean="0"/>
              <a:t>«Межпоселенческий Центр народной культуры Майкопского района»</a:t>
            </a:r>
            <a:r>
              <a:rPr lang="ru-RU" sz="1400" b="1" dirty="0"/>
              <a:t>,</a:t>
            </a:r>
          </a:p>
          <a:p>
            <a:pPr algn="ctr" eaLnBrk="0" hangingPunct="0"/>
            <a:r>
              <a:rPr lang="ru-RU" sz="1400" b="1" dirty="0" smtClean="0"/>
              <a:t>«Краеведческий музей Майкопского района имени супругов И.В. И Е.И. Жерноклевых»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45064" name="TextBox 20"/>
          <p:cNvSpPr txBox="1">
            <a:spLocks noChangeArrowheads="1"/>
          </p:cNvSpPr>
          <p:nvPr/>
        </p:nvSpPr>
        <p:spPr bwMode="auto">
          <a:xfrm>
            <a:off x="4932040" y="2924174"/>
            <a:ext cx="2976885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Реализация </a:t>
            </a:r>
            <a:r>
              <a:rPr lang="ru-RU" sz="1400" b="1" dirty="0" smtClean="0"/>
              <a:t>МП МО «Майкопский район» </a:t>
            </a:r>
            <a:r>
              <a:rPr lang="ru-RU" sz="1400" b="1" dirty="0"/>
              <a:t>«Развитие культуры </a:t>
            </a:r>
            <a:r>
              <a:rPr lang="ru-RU" sz="1400" b="1" dirty="0" smtClean="0"/>
              <a:t>и искусства»</a:t>
            </a:r>
          </a:p>
          <a:p>
            <a:pPr algn="ctr" eaLnBrk="0" hangingPunct="0"/>
            <a:r>
              <a:rPr lang="ru-RU" sz="1400" b="1" dirty="0" smtClean="0"/>
              <a:t>«Комплексное развитие сельских территорий»</a:t>
            </a:r>
            <a:endParaRPr lang="ru-RU" sz="1400" b="1" dirty="0"/>
          </a:p>
        </p:txBody>
      </p:sp>
      <p:sp>
        <p:nvSpPr>
          <p:cNvPr id="9" name="AutoShape 256"/>
          <p:cNvSpPr>
            <a:spLocks noChangeArrowheads="1"/>
          </p:cNvSpPr>
          <p:nvPr/>
        </p:nvSpPr>
        <p:spPr bwMode="auto">
          <a:xfrm>
            <a:off x="1828800" y="23622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9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endParaRPr lang="ru-RU" altLang="en-US" sz="1400" dirty="0">
              <a:latin typeface="+mj-lt"/>
            </a:endParaRPr>
          </a:p>
        </p:txBody>
      </p:sp>
      <p:sp>
        <p:nvSpPr>
          <p:cNvPr id="81923" name="Rectangle 242"/>
          <p:cNvSpPr>
            <a:spLocks noGrp="1" noChangeArrowheads="1"/>
          </p:cNvSpPr>
          <p:nvPr>
            <p:ph type="title"/>
          </p:nvPr>
        </p:nvSpPr>
        <p:spPr>
          <a:xfrm>
            <a:off x="251521" y="548680"/>
            <a:ext cx="7848872" cy="163708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социальную политику в 2021 году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83258,0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/>
            </a:r>
            <a:br>
              <a:rPr lang="ru-RU" sz="3000" b="1" dirty="0" smtClean="0">
                <a:solidFill>
                  <a:srgbClr val="7030A0"/>
                </a:solidFill>
              </a:rPr>
            </a:br>
            <a:endParaRPr lang="ru-RU" sz="3000" dirty="0" smtClean="0">
              <a:solidFill>
                <a:srgbClr val="7030A0"/>
              </a:solidFill>
            </a:endParaRPr>
          </a:p>
        </p:txBody>
      </p:sp>
      <p:sp>
        <p:nvSpPr>
          <p:cNvPr id="81924" name="Rectangle 243"/>
          <p:cNvSpPr>
            <a:spLocks noGrp="1" noChangeArrowheads="1"/>
          </p:cNvSpPr>
          <p:nvPr>
            <p:ph idx="1"/>
          </p:nvPr>
        </p:nvSpPr>
        <p:spPr>
          <a:xfrm>
            <a:off x="996595" y="1459379"/>
            <a:ext cx="7031789" cy="601469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</a:rPr>
              <a:t>или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</a:rPr>
              <a:t>ниже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</a:rPr>
              <a:t>объема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</a:rPr>
              <a:t>2020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</a:rPr>
              <a:t>года на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</a:rPr>
              <a:t>23367,3 тыс. рублей или на 21,9%</a:t>
            </a:r>
            <a:endParaRPr lang="ru-RU" sz="2000" b="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6086" name="AutoShape 246"/>
          <p:cNvSpPr>
            <a:spLocks noChangeArrowheads="1"/>
          </p:cNvSpPr>
          <p:nvPr/>
        </p:nvSpPr>
        <p:spPr bwMode="auto">
          <a:xfrm>
            <a:off x="3131840" y="3068960"/>
            <a:ext cx="1655519" cy="289718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400" dirty="0"/>
          </a:p>
        </p:txBody>
      </p:sp>
      <p:sp>
        <p:nvSpPr>
          <p:cNvPr id="43015" name="Rectangle 248"/>
          <p:cNvSpPr>
            <a:spLocks noChangeArrowheads="1"/>
          </p:cNvSpPr>
          <p:nvPr/>
        </p:nvSpPr>
        <p:spPr bwMode="auto">
          <a:xfrm>
            <a:off x="5292079" y="2852738"/>
            <a:ext cx="2232249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latin typeface="+mn-lt"/>
              </a:rPr>
              <a:t>Реализованы следующие муниципальные программы:</a:t>
            </a:r>
          </a:p>
          <a:p>
            <a:pPr algn="ctr" eaLnBrk="0" hangingPunct="0">
              <a:defRPr/>
            </a:pPr>
            <a:r>
              <a:rPr lang="ru-RU" sz="1400" b="1" dirty="0" smtClean="0">
                <a:latin typeface="+mn-lt"/>
              </a:rPr>
              <a:t>«Комплексное развитие сельских территорий»</a:t>
            </a:r>
          </a:p>
          <a:p>
            <a:pPr algn="ctr" eaLnBrk="0" hangingPunct="0">
              <a:defRPr/>
            </a:pPr>
            <a:r>
              <a:rPr lang="ru-RU" sz="1400" b="1" dirty="0" smtClean="0">
                <a:latin typeface="+mn-lt"/>
              </a:rPr>
              <a:t>«Социальное развитие»</a:t>
            </a:r>
          </a:p>
          <a:p>
            <a:pPr algn="ctr" eaLnBrk="0" hangingPunct="0">
              <a:defRPr/>
            </a:pPr>
            <a:r>
              <a:rPr lang="ru-RU" sz="1400" b="1" dirty="0" smtClean="0">
                <a:latin typeface="+mn-lt"/>
              </a:rPr>
              <a:t>«Развитие образования»</a:t>
            </a:r>
          </a:p>
          <a:p>
            <a:pPr algn="ctr" eaLnBrk="0" hangingPunct="0">
              <a:defRPr/>
            </a:pPr>
            <a:r>
              <a:rPr lang="ru-RU" sz="1400" b="1" dirty="0" smtClean="0">
                <a:latin typeface="+mn-lt"/>
              </a:rPr>
              <a:t>«Обеспечение доступным и комфортным жильем»</a:t>
            </a:r>
            <a:endParaRPr lang="ru-RU" sz="1400" b="1" dirty="0">
              <a:latin typeface="+mn-lt"/>
            </a:endParaRPr>
          </a:p>
        </p:txBody>
      </p:sp>
      <p:sp>
        <p:nvSpPr>
          <p:cNvPr id="43016" name="Text Box 252"/>
          <p:cNvSpPr txBox="1">
            <a:spLocks noChangeArrowheads="1"/>
          </p:cNvSpPr>
          <p:nvPr/>
        </p:nvSpPr>
        <p:spPr bwMode="auto">
          <a:xfrm>
            <a:off x="107505" y="2852738"/>
            <a:ext cx="2664295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latin typeface="+mn-lt"/>
              </a:rPr>
              <a:t>За счет субвенций из </a:t>
            </a:r>
            <a:r>
              <a:rPr lang="ru-RU" sz="1400" b="1" dirty="0" smtClean="0">
                <a:latin typeface="+mn-lt"/>
              </a:rPr>
              <a:t>республиканского бюджета компенсация платы, взимаемой с родителей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деятельность, </a:t>
            </a:r>
            <a:r>
              <a:rPr lang="ru-RU" sz="1400" b="1" dirty="0">
                <a:latin typeface="+mn-lt"/>
              </a:rPr>
              <a:t>обеспечение предоставления жилых помещений детям-сиротам</a:t>
            </a:r>
          </a:p>
          <a:p>
            <a:pPr algn="ctr" eaLnBrk="0" hangingPunct="0">
              <a:defRPr/>
            </a:pP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46089" name="AutoShape 256"/>
          <p:cNvSpPr>
            <a:spLocks noChangeArrowheads="1"/>
          </p:cNvSpPr>
          <p:nvPr/>
        </p:nvSpPr>
        <p:spPr bwMode="auto">
          <a:xfrm>
            <a:off x="1535088" y="2197781"/>
            <a:ext cx="660648" cy="574304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0" name="AutoShape 257"/>
          <p:cNvSpPr>
            <a:spLocks noChangeArrowheads="1"/>
          </p:cNvSpPr>
          <p:nvPr/>
        </p:nvSpPr>
        <p:spPr bwMode="auto">
          <a:xfrm>
            <a:off x="6145840" y="2237536"/>
            <a:ext cx="668742" cy="637477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6091" name="AutoShape 258"/>
          <p:cNvSpPr>
            <a:spLocks noChangeArrowheads="1"/>
          </p:cNvSpPr>
          <p:nvPr/>
        </p:nvSpPr>
        <p:spPr bwMode="auto">
          <a:xfrm flipH="1">
            <a:off x="3783935" y="2175405"/>
            <a:ext cx="486692" cy="654353"/>
          </a:xfrm>
          <a:prstGeom prst="downArrow">
            <a:avLst>
              <a:gd name="adj1" fmla="val 100000"/>
              <a:gd name="adj2" fmla="val 37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2" name="Text Box 252"/>
          <p:cNvSpPr txBox="1">
            <a:spLocks noChangeArrowheads="1"/>
          </p:cNvSpPr>
          <p:nvPr/>
        </p:nvSpPr>
        <p:spPr bwMode="auto">
          <a:xfrm>
            <a:off x="2915816" y="2852738"/>
            <a:ext cx="2016224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300" b="1" dirty="0">
                <a:latin typeface="+mn-lt"/>
              </a:rPr>
              <a:t>За счет субвенций из </a:t>
            </a:r>
            <a:r>
              <a:rPr lang="ru-RU" sz="1300" b="1" dirty="0" smtClean="0">
                <a:latin typeface="+mn-lt"/>
              </a:rPr>
              <a:t> республиканского бюджета осуществлялась </a:t>
            </a:r>
            <a:r>
              <a:rPr lang="ru-RU" sz="1300" b="1" dirty="0">
                <a:latin typeface="+mn-lt"/>
              </a:rPr>
              <a:t>ежемесячная выплата денежных средств на содержание </a:t>
            </a:r>
            <a:r>
              <a:rPr lang="ru-RU" sz="1300" b="1" dirty="0" smtClean="0">
                <a:latin typeface="+mn-lt"/>
              </a:rPr>
              <a:t>детей, находящихся под опекой(попечительством), а также переданных на воспитание в приемную семью;</a:t>
            </a:r>
            <a:endParaRPr lang="ru-RU" sz="1300" b="1" dirty="0">
              <a:latin typeface="+mn-lt"/>
            </a:endParaRPr>
          </a:p>
          <a:p>
            <a:pPr algn="ctr" eaLnBrk="0" hangingPunct="0"/>
            <a:r>
              <a:rPr lang="ru-RU" sz="1300" b="1" dirty="0">
                <a:latin typeface="+mn-lt"/>
              </a:rPr>
              <a:t>Ежемесячная выплата вознаграждения приемным родителям</a:t>
            </a:r>
          </a:p>
          <a:p>
            <a:pPr algn="ctr" eaLnBrk="0" hangingPunct="0"/>
            <a:endParaRPr lang="ru-RU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52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913"/>
            <a:ext cx="7632848" cy="129587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жилищно-коммунальное хозяйство в 2021 году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484313"/>
            <a:ext cx="7875587" cy="47545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219 218,7 тыс. рублей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0" dirty="0" smtClean="0">
                <a:solidFill>
                  <a:srgbClr val="0000FF"/>
                </a:solidFill>
                <a:latin typeface="Times New Roman" pitchFamily="18" charset="0"/>
              </a:rPr>
              <a:t>или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выше</a:t>
            </a:r>
            <a:r>
              <a:rPr lang="ru-RU" sz="2800" b="0" dirty="0" smtClean="0">
                <a:solidFill>
                  <a:srgbClr val="0000FF"/>
                </a:solidFill>
                <a:latin typeface="Times New Roman" pitchFamily="18" charset="0"/>
              </a:rPr>
              <a:t> объема 2020 года на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101,0</a:t>
            </a:r>
            <a:r>
              <a:rPr lang="ru-RU" sz="2800" b="0" dirty="0" smtClean="0">
                <a:solidFill>
                  <a:srgbClr val="0000FF"/>
                </a:solidFill>
                <a:latin typeface="Times New Roman" pitchFamily="18" charset="0"/>
              </a:rPr>
              <a:t>%</a:t>
            </a:r>
            <a:r>
              <a:rPr lang="ru-RU" sz="2800" b="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            </a:t>
            </a:r>
            <a:endParaRPr lang="ru-RU" sz="2600" dirty="0" smtClean="0">
              <a:latin typeface="Times New Roman" pitchFamily="18" charset="0"/>
            </a:endParaRPr>
          </a:p>
          <a:p>
            <a:pPr>
              <a:defRPr/>
            </a:pPr>
            <a:endParaRPr lang="ru-RU" dirty="0" smtClean="0"/>
          </a:p>
        </p:txBody>
      </p:sp>
      <p:sp>
        <p:nvSpPr>
          <p:cNvPr id="47108" name="Text Box 250"/>
          <p:cNvSpPr txBox="1">
            <a:spLocks noChangeArrowheads="1"/>
          </p:cNvSpPr>
          <p:nvPr/>
        </p:nvSpPr>
        <p:spPr bwMode="auto">
          <a:xfrm>
            <a:off x="251521" y="2781300"/>
            <a:ext cx="4104455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Реализация программ:</a:t>
            </a:r>
          </a:p>
          <a:p>
            <a:pPr algn="ctr"/>
            <a:r>
              <a:rPr lang="ru-RU" sz="1400" b="1" dirty="0" smtClean="0"/>
              <a:t>«Комплексное развитие сельских территорий»</a:t>
            </a:r>
          </a:p>
          <a:p>
            <a:pPr algn="ctr"/>
            <a:r>
              <a:rPr lang="ru-RU" sz="1400" b="1" dirty="0" smtClean="0"/>
              <a:t>«Обеспечение комфортным и доступным жильём»</a:t>
            </a:r>
            <a:endParaRPr lang="ru-RU" sz="1400" b="1" dirty="0"/>
          </a:p>
        </p:txBody>
      </p:sp>
      <p:sp>
        <p:nvSpPr>
          <p:cNvPr id="47109" name="Text Box 252"/>
          <p:cNvSpPr txBox="1">
            <a:spLocks noChangeArrowheads="1"/>
          </p:cNvSpPr>
          <p:nvPr/>
        </p:nvSpPr>
        <p:spPr bwMode="auto">
          <a:xfrm>
            <a:off x="4857751" y="2838450"/>
            <a:ext cx="3170633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Проведение мероприятий в рамках принятых программ:</a:t>
            </a:r>
          </a:p>
          <a:p>
            <a:pPr algn="ctr" eaLnBrk="0" hangingPunct="0"/>
            <a:r>
              <a:rPr lang="ru-RU" sz="1400" b="1" dirty="0" smtClean="0"/>
              <a:t>Благоустройство общественных территорий, формирование комфортной городской среды, развитие газификации и водоснабжения в сельской местности</a:t>
            </a:r>
            <a:r>
              <a:rPr lang="ru-RU" sz="1400" b="1" dirty="0" smtClean="0">
                <a:solidFill>
                  <a:schemeClr val="tx2"/>
                </a:solidFill>
              </a:rPr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45782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76672"/>
            <a:ext cx="7086600" cy="1123528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rgbClr val="000066"/>
                </a:solidFill>
                <a:latin typeface="Times New Roman" pitchFamily="18" charset="0"/>
              </a:rPr>
              <a:t>БЮДЖЕТНЫЙ ПРОЦЕСС</a:t>
            </a:r>
            <a:br>
              <a:rPr lang="ru-RU" altLang="ru-RU" sz="3600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ru-RU" altLang="ru-RU" sz="36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ru-RU" altLang="ru-RU" sz="1600" b="0" i="0" dirty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09800" y="2057400"/>
            <a:ext cx="42672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0" i="0" dirty="0"/>
              <a:t>Стадии бюджетного процесса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191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1.    Разработка проекта бюджета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9050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2. Рассмотрение проекта бюджета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814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3. Утверждение проекта бюджета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181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4.  Исполнение бюджета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9342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5. Рассмотрение и утверждение отчета об исполнении бюджета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191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191000" y="2743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620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867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838200" y="2743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838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 flipV="1">
            <a:off x="5105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105400" y="5105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6781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105400" y="5181600"/>
            <a:ext cx="1752600" cy="3048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dirty="0"/>
              <a:t>Бюджетный год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 flipV="1">
            <a:off x="152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152400" y="5715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8686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2819400" y="5791200"/>
            <a:ext cx="2667000" cy="4572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dirty="0"/>
              <a:t>Бюджетный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53118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7560840" cy="115212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общественно-значимых проектов  муниципального образования «Майкопский район» за 2021 год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532440" y="6381328"/>
            <a:ext cx="512638" cy="365125"/>
          </a:xfrm>
        </p:spPr>
        <p:txBody>
          <a:bodyPr/>
          <a:lstStyle/>
          <a:p>
            <a:pPr>
              <a:defRPr/>
            </a:pPr>
            <a:fld id="{8135DCAC-F131-4C56-82C1-BB591457AF70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747536"/>
              </p:ext>
            </p:extLst>
          </p:nvPr>
        </p:nvGraphicFramePr>
        <p:xfrm>
          <a:off x="323528" y="1916830"/>
          <a:ext cx="7488833" cy="4245486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1656184"/>
                <a:gridCol w="1504241"/>
                <a:gridCol w="1236688"/>
                <a:gridCol w="1444060"/>
                <a:gridCol w="1647660"/>
              </a:tblGrid>
              <a:tr h="1070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Наименование мероприятия (проекта)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реализации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Сроки реализации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Объемы финансирования,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 тыс. руб.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Результаты реализации проекта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Строительство трех  ФОКОВ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х. Пролетарский,</a:t>
                      </a: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п. Первомайский,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п. Каменномостском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2021-2022гг.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62 617,3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Повышение доступности условий для занятий физической культуры и спортом для населения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1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Обустройство объектами инженерной инфраструктуры и благоустройство площадок, расположенных на сельских территориях, под компактную жилищную застройку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п. Табачный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2020-2021гг.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104 658,2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Повышение обеспеченности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жилыми помещениями отдельных категорий граждан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544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27793"/>
              </p:ext>
            </p:extLst>
          </p:nvPr>
        </p:nvGraphicFramePr>
        <p:xfrm>
          <a:off x="640160" y="980728"/>
          <a:ext cx="7416824" cy="5708906"/>
        </p:xfrm>
        <a:graphic>
          <a:graphicData uri="http://schemas.openxmlformats.org/drawingml/2006/table">
            <a:tbl>
              <a:tblPr/>
              <a:tblGrid>
                <a:gridCol w="3531821"/>
                <a:gridCol w="1342092"/>
                <a:gridCol w="1200819"/>
                <a:gridCol w="1342092"/>
              </a:tblGrid>
              <a:tr h="1090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% к 2020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 трансферты, всего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148718,7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63548,5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 всего,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24652,5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26160,9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106,1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6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 на выравнивание бюджетной обеспеченности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22657,5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24165,9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 на обеспечение мер по сбалансированности бюджетов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119241,0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30329,7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2536,7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2612,4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8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2288,5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4445,5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54" name="Rectangle 1"/>
          <p:cNvSpPr>
            <a:spLocks noChangeArrowheads="1"/>
          </p:cNvSpPr>
          <p:nvPr/>
        </p:nvSpPr>
        <p:spPr bwMode="auto">
          <a:xfrm>
            <a:off x="467544" y="60395"/>
            <a:ext cx="7762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трансферты бюджетам поселений</a:t>
            </a:r>
          </a:p>
          <a:p>
            <a:pPr indent="449263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годы  тыс. рублей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64204"/>
              </p:ext>
            </p:extLst>
          </p:nvPr>
        </p:nvGraphicFramePr>
        <p:xfrm>
          <a:off x="179512" y="332656"/>
          <a:ext cx="7848872" cy="6048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4557"/>
                <a:gridCol w="1380820"/>
                <a:gridCol w="1453495"/>
              </a:tblGrid>
              <a:tr h="148946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</a:t>
                      </a:r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омпенсация </a:t>
                      </a:r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</a:t>
                      </a:r>
                      <a:endParaRPr lang="ru-RU" sz="20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122">
                <a:tc>
                  <a:txBody>
                    <a:bodyPr/>
                    <a:lstStyle/>
                    <a:p>
                      <a:pPr lvl="1"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2682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детей, на которых выплачена компенсация 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образования, чел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241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в </a:t>
                      </a:r>
                      <a:r>
                        <a:rPr lang="ru-RU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на первого ребенка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140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 второго ребенка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39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 третьего и последующих детей в семье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790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по обеспечению выплаты компенсации 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образования, тыс. 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77083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1067"/>
              </p:ext>
            </p:extLst>
          </p:nvPr>
        </p:nvGraphicFramePr>
        <p:xfrm>
          <a:off x="251520" y="332656"/>
          <a:ext cx="7776865" cy="6145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2161"/>
                <a:gridCol w="1311960"/>
                <a:gridCol w="1632744"/>
              </a:tblGrid>
              <a:tr h="1152128">
                <a:tc gridSpan="3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ru-RU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Выплаты семьям опекунов и приемным семьям на содержание подопечных детей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84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 2021г.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 2021г.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21443">
                <a:tc>
                  <a:txBody>
                    <a:bodyPr/>
                    <a:lstStyle/>
                    <a:p>
                      <a:pPr marL="457200" lvl="1" algn="l" rtl="0" eaLnBrk="1" fontAlgn="b" latinLnBrk="0" hangingPunct="1"/>
                      <a:r>
                        <a:rPr kumimoji="0"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Дети, не имеющие родителей и оставшиеся без попечения родителей, переданные на воспитание в приемные семьи, чел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117,00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117,00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26129">
                <a:tc>
                  <a:txBody>
                    <a:bodyPr/>
                    <a:lstStyle/>
                    <a:p>
                      <a:pPr marL="457200" lvl="1" algn="l" rtl="0" eaLnBrk="1" fontAlgn="b" latinLnBrk="0" hangingPunct="1"/>
                      <a:r>
                        <a:rPr kumimoji="0"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Численность детей, находящихся под опекой или попечительством, на которых предусматриваются ежемесячные выплаты на их содержание, чел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5,00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5,00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1262">
                <a:tc>
                  <a:txBody>
                    <a:bodyPr/>
                    <a:lstStyle/>
                    <a:p>
                      <a:pPr marL="457200" lvl="1" algn="l" rtl="0" eaLnBrk="1" fontAlgn="b" latinLnBrk="0" hangingPunct="1"/>
                      <a:r>
                        <a:rPr kumimoji="0"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Приемные родители, чел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30,00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30,00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44686">
                <a:tc>
                  <a:txBody>
                    <a:bodyPr/>
                    <a:lstStyle/>
                    <a:p>
                      <a:pPr marL="457200" lvl="1" algn="l" rtl="0" eaLnBrk="1" fontAlgn="b" latinLnBrk="0" hangingPunct="1"/>
                      <a:r>
                        <a:rPr kumimoji="0"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вознаграждение причитающееся приемному родителю,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тыс. руб.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21 630,6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21 309,1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2795">
                <a:tc>
                  <a:txBody>
                    <a:bodyPr/>
                    <a:lstStyle/>
                    <a:p>
                      <a:pPr marL="457200" lvl="1" algn="l" rtl="0" eaLnBrk="1" fontAlgn="b" latinLnBrk="0" hangingPunct="1"/>
                      <a:r>
                        <a:rPr kumimoji="0"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содержание ребенка в семье опекуна и приемной семье,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29 819,3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rtl="0" eaLnBrk="1" fontAlgn="b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28 874,5</a:t>
                      </a:r>
                      <a:endParaRPr kumimoji="0"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03482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Номер слайда 2"/>
          <p:cNvSpPr txBox="1">
            <a:spLocks/>
          </p:cNvSpPr>
          <p:nvPr/>
        </p:nvSpPr>
        <p:spPr bwMode="auto">
          <a:xfrm>
            <a:off x="8748713" y="6308725"/>
            <a:ext cx="3952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91006"/>
            <a:ext cx="7848872" cy="52968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Программно-целевой метод планирования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 «Майкопский район»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9346684"/>
              </p:ext>
            </p:extLst>
          </p:nvPr>
        </p:nvGraphicFramePr>
        <p:xfrm>
          <a:off x="323528" y="1844824"/>
          <a:ext cx="7704856" cy="446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79512" y="764704"/>
            <a:ext cx="784887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Преимуществом программного бюджета является распределение расходов не по ведомствам, а по программам. Программный подход к формированию бюджета основан на оценке результатов использования бюджетных ресурсов и позволяет оптимизировать решения о распределении бюджетных средств.</a:t>
            </a:r>
          </a:p>
          <a:p>
            <a:pPr algn="just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расходов бюджета МО "Майкопский район" в 202</a:t>
            </a:r>
            <a:r>
              <a:rPr lang="en-US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en-US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63" y="4292600"/>
            <a:ext cx="1944687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63" y="4662488"/>
            <a:ext cx="1512887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3038" y="764704"/>
            <a:ext cx="6623050" cy="14843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сельского населения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программы: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2020-2024 годы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622" name="TextBox 5"/>
          <p:cNvSpPr txBox="1">
            <a:spLocks noChangeArrowheads="1"/>
          </p:cNvSpPr>
          <p:nvPr/>
        </p:nvSpPr>
        <p:spPr bwMode="auto">
          <a:xfrm>
            <a:off x="15479" y="2447925"/>
            <a:ext cx="4037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бюджета, тыс.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3962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4"/>
          <p:cNvSpPr/>
          <p:nvPr/>
        </p:nvSpPr>
        <p:spPr bwMode="auto">
          <a:xfrm>
            <a:off x="4153151" y="2459037"/>
            <a:ext cx="4762898" cy="636588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основных направлений на 202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год, тыс .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127380" y="3777039"/>
            <a:ext cx="2179412" cy="1137067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«Создание и развитие инженерной инфраструктуры на сельских территориях»</a:t>
            </a:r>
            <a:endParaRPr lang="ru-RU" sz="1200" dirty="0"/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4153151" y="5165725"/>
            <a:ext cx="2153640" cy="1215603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жилищного строительства на сельских территориях и повышение уровня благоустройства домовладений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"/>
          <p:cNvSpPr/>
          <p:nvPr/>
        </p:nvSpPr>
        <p:spPr bwMode="auto">
          <a:xfrm>
            <a:off x="6368925" y="3777039"/>
            <a:ext cx="795364" cy="1137067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297063,3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6368924" y="5165725"/>
            <a:ext cx="795364" cy="1215603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133 077,6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259727" y="0"/>
            <a:ext cx="7760233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 "Майкопский район" «Комплексное развитие сельских территорий»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0" y="620688"/>
            <a:ext cx="0" cy="4864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4140000" y="3233388"/>
            <a:ext cx="2166791" cy="367429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368925" y="3238769"/>
            <a:ext cx="795363" cy="367429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" name="Диаграмма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770683"/>
              </p:ext>
            </p:extLst>
          </p:nvPr>
        </p:nvGraphicFramePr>
        <p:xfrm>
          <a:off x="33363" y="2804870"/>
          <a:ext cx="4082559" cy="368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" name="Скругленный прямоугольник 72"/>
          <p:cNvSpPr/>
          <p:nvPr/>
        </p:nvSpPr>
        <p:spPr bwMode="auto">
          <a:xfrm>
            <a:off x="7295404" y="3777039"/>
            <a:ext cx="771651" cy="1137067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296929,8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7295404" y="5165725"/>
            <a:ext cx="771651" cy="1215603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139 705,2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295404" y="3238769"/>
            <a:ext cx="756008" cy="378542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23520" y="3240719"/>
            <a:ext cx="692529" cy="378542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8230745" y="3777039"/>
            <a:ext cx="674688" cy="1137067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99,9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8230745" y="5162608"/>
            <a:ext cx="697052" cy="121872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69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2\Pictures\Бюджет\fa7b6a116a94eaf90631648c86adb71628f80a8c705e877b8447872a070d0e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69" y="1914214"/>
            <a:ext cx="2487764" cy="39040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2\Pictures\Бюджет\2a075_1337369996_blog_consolid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68" y="542938"/>
            <a:ext cx="1979712" cy="18286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6675" y="2684251"/>
            <a:ext cx="4483100" cy="6207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обустройство площадки под компактную жилищную застройку (газификация, водоснабжение, энергоснабжение, подъездные дороги) в п. Табачный майкопского района, единиц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2308" y="4661549"/>
            <a:ext cx="4433611" cy="7595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Капитальный ремонт домов культуры, единиц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823" y="5661248"/>
            <a:ext cx="4522529" cy="75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водопроводных сетей с расширением п. Тульский (километров)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935" y="1963375"/>
            <a:ext cx="2592387" cy="50482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</a:p>
        </p:txBody>
      </p:sp>
      <p:sp>
        <p:nvSpPr>
          <p:cNvPr id="14" name="Скругленный прямоугольник 4"/>
          <p:cNvSpPr/>
          <p:nvPr/>
        </p:nvSpPr>
        <p:spPr bwMode="auto">
          <a:xfrm>
            <a:off x="4657725" y="910456"/>
            <a:ext cx="3874715" cy="68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 flipH="1">
            <a:off x="4589204" y="1855788"/>
            <a:ext cx="46297" cy="72000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788024" y="1855788"/>
            <a:ext cx="1152128" cy="72000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6156176" y="1855788"/>
            <a:ext cx="1179885" cy="72000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4635501" y="5913438"/>
            <a:ext cx="45719" cy="64800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4788024" y="2668588"/>
            <a:ext cx="1152128" cy="68400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40671" name="Группа 76"/>
          <p:cNvGrpSpPr>
            <a:grpSpLocks/>
          </p:cNvGrpSpPr>
          <p:nvPr/>
        </p:nvGrpSpPr>
        <p:grpSpPr bwMode="auto">
          <a:xfrm>
            <a:off x="4889548" y="4661549"/>
            <a:ext cx="1194620" cy="684000"/>
            <a:chOff x="929823" y="3932554"/>
            <a:chExt cx="850461" cy="75088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929823" y="3932554"/>
              <a:ext cx="850461" cy="7508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Скругленный прямоугольник 4"/>
            <p:cNvSpPr/>
            <p:nvPr/>
          </p:nvSpPr>
          <p:spPr>
            <a:xfrm>
              <a:off x="952037" y="3954779"/>
              <a:ext cx="591132" cy="7064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81" name="Скругленный прямоугольник 80"/>
          <p:cNvSpPr/>
          <p:nvPr/>
        </p:nvSpPr>
        <p:spPr bwMode="auto">
          <a:xfrm>
            <a:off x="4831857" y="5601392"/>
            <a:ext cx="1163417" cy="815855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17,98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 bwMode="auto">
          <a:xfrm>
            <a:off x="6156176" y="2668588"/>
            <a:ext cx="1179885" cy="68400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40681" name="Группа 106"/>
          <p:cNvGrpSpPr>
            <a:grpSpLocks/>
          </p:cNvGrpSpPr>
          <p:nvPr/>
        </p:nvGrpSpPr>
        <p:grpSpPr bwMode="auto">
          <a:xfrm>
            <a:off x="6257367" y="4661549"/>
            <a:ext cx="1078694" cy="684000"/>
            <a:chOff x="2750388" y="3975433"/>
            <a:chExt cx="850461" cy="750880"/>
          </a:xfrm>
          <a:gradFill flip="none" rotWithShape="1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750388" y="3975433"/>
              <a:ext cx="850461" cy="7508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Скругленный прямоугольник 4"/>
            <p:cNvSpPr/>
            <p:nvPr/>
          </p:nvSpPr>
          <p:spPr>
            <a:xfrm>
              <a:off x="2772602" y="3997658"/>
              <a:ext cx="806034" cy="7064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1" name="Скругленный прямоугольник 110"/>
          <p:cNvSpPr/>
          <p:nvPr/>
        </p:nvSpPr>
        <p:spPr bwMode="auto">
          <a:xfrm>
            <a:off x="6257367" y="5580540"/>
            <a:ext cx="1045757" cy="815855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19,54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259727" y="0"/>
            <a:ext cx="7760233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МО "Майкопский район" «Комплексное развитие сельских территорий»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 bwMode="auto">
          <a:xfrm>
            <a:off x="4553060" y="2686588"/>
            <a:ext cx="45719" cy="64800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Группа 70"/>
          <p:cNvGrpSpPr>
            <a:grpSpLocks/>
          </p:cNvGrpSpPr>
          <p:nvPr/>
        </p:nvGrpSpPr>
        <p:grpSpPr bwMode="auto">
          <a:xfrm>
            <a:off x="4889548" y="3717033"/>
            <a:ext cx="1130028" cy="684000"/>
            <a:chOff x="929823" y="2360863"/>
            <a:chExt cx="850461" cy="75088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929823" y="2360863"/>
              <a:ext cx="850461" cy="7508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Скругленный прямоугольник 4"/>
            <p:cNvSpPr/>
            <p:nvPr/>
          </p:nvSpPr>
          <p:spPr>
            <a:xfrm>
              <a:off x="952037" y="2383088"/>
              <a:ext cx="806034" cy="7064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30,9</a:t>
              </a:r>
              <a:endPara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Группа 100"/>
          <p:cNvGrpSpPr>
            <a:grpSpLocks/>
          </p:cNvGrpSpPr>
          <p:nvPr/>
        </p:nvGrpSpPr>
        <p:grpSpPr bwMode="auto">
          <a:xfrm>
            <a:off x="6228184" y="3717033"/>
            <a:ext cx="1117279" cy="684000"/>
            <a:chOff x="2750388" y="2314178"/>
            <a:chExt cx="850461" cy="750880"/>
          </a:xfrm>
          <a:gradFill flip="none" rotWithShape="1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2750388" y="2314178"/>
              <a:ext cx="850461" cy="7508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Скругленный прямоугольник 4"/>
            <p:cNvSpPr/>
            <p:nvPr/>
          </p:nvSpPr>
          <p:spPr>
            <a:xfrm>
              <a:off x="2772602" y="2336403"/>
              <a:ext cx="806034" cy="7064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30,9</a:t>
              </a:r>
              <a:endPara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Скругленный прямоугольник 96"/>
          <p:cNvSpPr/>
          <p:nvPr/>
        </p:nvSpPr>
        <p:spPr>
          <a:xfrm>
            <a:off x="119449" y="3717033"/>
            <a:ext cx="4433611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распределительных газопроводов низкого давления (ввод в действие распределительных газовых сетей),км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90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4572000" y="2569724"/>
            <a:ext cx="4401582" cy="555336"/>
          </a:xfrm>
          <a:custGeom>
            <a:avLst/>
            <a:gdLst>
              <a:gd name="connsiteX0" fmla="*/ 0 w 3853061"/>
              <a:gd name="connsiteY0" fmla="*/ 55534 h 555336"/>
              <a:gd name="connsiteX1" fmla="*/ 55534 w 3853061"/>
              <a:gd name="connsiteY1" fmla="*/ 0 h 555336"/>
              <a:gd name="connsiteX2" fmla="*/ 3797527 w 3853061"/>
              <a:gd name="connsiteY2" fmla="*/ 0 h 555336"/>
              <a:gd name="connsiteX3" fmla="*/ 3853061 w 3853061"/>
              <a:gd name="connsiteY3" fmla="*/ 55534 h 555336"/>
              <a:gd name="connsiteX4" fmla="*/ 3853061 w 3853061"/>
              <a:gd name="connsiteY4" fmla="*/ 499802 h 555336"/>
              <a:gd name="connsiteX5" fmla="*/ 3797527 w 3853061"/>
              <a:gd name="connsiteY5" fmla="*/ 555336 h 555336"/>
              <a:gd name="connsiteX6" fmla="*/ 55534 w 3853061"/>
              <a:gd name="connsiteY6" fmla="*/ 555336 h 555336"/>
              <a:gd name="connsiteX7" fmla="*/ 0 w 3853061"/>
              <a:gd name="connsiteY7" fmla="*/ 499802 h 555336"/>
              <a:gd name="connsiteX8" fmla="*/ 0 w 3853061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3061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3797527" y="0"/>
                </a:lnTo>
                <a:cubicBezTo>
                  <a:pt x="3828198" y="0"/>
                  <a:pt x="3853061" y="24863"/>
                  <a:pt x="3853061" y="55534"/>
                </a:cubicBezTo>
                <a:lnTo>
                  <a:pt x="3853061" y="499802"/>
                </a:lnTo>
                <a:cubicBezTo>
                  <a:pt x="3853061" y="530473"/>
                  <a:pt x="3828198" y="555336"/>
                  <a:pt x="3797527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9605" tIns="69605" rIns="69605" bIns="696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основных направлений, тыс. руб.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572000" y="3501008"/>
            <a:ext cx="2184943" cy="385105"/>
          </a:xfrm>
          <a:custGeom>
            <a:avLst/>
            <a:gdLst>
              <a:gd name="connsiteX0" fmla="*/ 0 w 1429934"/>
              <a:gd name="connsiteY0" fmla="*/ 55534 h 555336"/>
              <a:gd name="connsiteX1" fmla="*/ 55534 w 1429934"/>
              <a:gd name="connsiteY1" fmla="*/ 0 h 555336"/>
              <a:gd name="connsiteX2" fmla="*/ 1374400 w 1429934"/>
              <a:gd name="connsiteY2" fmla="*/ 0 h 555336"/>
              <a:gd name="connsiteX3" fmla="*/ 1429934 w 1429934"/>
              <a:gd name="connsiteY3" fmla="*/ 55534 h 555336"/>
              <a:gd name="connsiteX4" fmla="*/ 1429934 w 1429934"/>
              <a:gd name="connsiteY4" fmla="*/ 499802 h 555336"/>
              <a:gd name="connsiteX5" fmla="*/ 1374400 w 1429934"/>
              <a:gd name="connsiteY5" fmla="*/ 555336 h 555336"/>
              <a:gd name="connsiteX6" fmla="*/ 55534 w 1429934"/>
              <a:gd name="connsiteY6" fmla="*/ 555336 h 555336"/>
              <a:gd name="connsiteX7" fmla="*/ 0 w 1429934"/>
              <a:gd name="connsiteY7" fmla="*/ 499802 h 555336"/>
              <a:gd name="connsiteX8" fmla="*/ 0 w 1429934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34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1374400" y="0"/>
                </a:lnTo>
                <a:cubicBezTo>
                  <a:pt x="1405071" y="0"/>
                  <a:pt x="1429934" y="24863"/>
                  <a:pt x="1429934" y="55534"/>
                </a:cubicBezTo>
                <a:lnTo>
                  <a:pt x="1429934" y="499802"/>
                </a:lnTo>
                <a:cubicBezTo>
                  <a:pt x="1429934" y="530473"/>
                  <a:pt x="1405071" y="555336"/>
                  <a:pt x="1374400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1985" tIns="61985" rIns="61985" bIns="619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дошкольного образования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579565" y="3936075"/>
            <a:ext cx="2184943" cy="278234"/>
          </a:xfrm>
          <a:custGeom>
            <a:avLst/>
            <a:gdLst>
              <a:gd name="connsiteX0" fmla="*/ 0 w 1429934"/>
              <a:gd name="connsiteY0" fmla="*/ 55534 h 555336"/>
              <a:gd name="connsiteX1" fmla="*/ 55534 w 1429934"/>
              <a:gd name="connsiteY1" fmla="*/ 0 h 555336"/>
              <a:gd name="connsiteX2" fmla="*/ 1374400 w 1429934"/>
              <a:gd name="connsiteY2" fmla="*/ 0 h 555336"/>
              <a:gd name="connsiteX3" fmla="*/ 1429934 w 1429934"/>
              <a:gd name="connsiteY3" fmla="*/ 55534 h 555336"/>
              <a:gd name="connsiteX4" fmla="*/ 1429934 w 1429934"/>
              <a:gd name="connsiteY4" fmla="*/ 499802 h 555336"/>
              <a:gd name="connsiteX5" fmla="*/ 1374400 w 1429934"/>
              <a:gd name="connsiteY5" fmla="*/ 555336 h 555336"/>
              <a:gd name="connsiteX6" fmla="*/ 55534 w 1429934"/>
              <a:gd name="connsiteY6" fmla="*/ 555336 h 555336"/>
              <a:gd name="connsiteX7" fmla="*/ 0 w 1429934"/>
              <a:gd name="connsiteY7" fmla="*/ 499802 h 555336"/>
              <a:gd name="connsiteX8" fmla="*/ 0 w 1429934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34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1374400" y="0"/>
                </a:lnTo>
                <a:cubicBezTo>
                  <a:pt x="1405071" y="0"/>
                  <a:pt x="1429934" y="24863"/>
                  <a:pt x="1429934" y="55534"/>
                </a:cubicBezTo>
                <a:lnTo>
                  <a:pt x="1429934" y="499802"/>
                </a:lnTo>
                <a:cubicBezTo>
                  <a:pt x="1429934" y="530473"/>
                  <a:pt x="1405071" y="555336"/>
                  <a:pt x="1374400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1985" tIns="61985" rIns="61985" bIns="619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общего образования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579565" y="4264271"/>
            <a:ext cx="2184943" cy="361004"/>
          </a:xfrm>
          <a:custGeom>
            <a:avLst/>
            <a:gdLst>
              <a:gd name="connsiteX0" fmla="*/ 0 w 1429934"/>
              <a:gd name="connsiteY0" fmla="*/ 55534 h 555336"/>
              <a:gd name="connsiteX1" fmla="*/ 55534 w 1429934"/>
              <a:gd name="connsiteY1" fmla="*/ 0 h 555336"/>
              <a:gd name="connsiteX2" fmla="*/ 1374400 w 1429934"/>
              <a:gd name="connsiteY2" fmla="*/ 0 h 555336"/>
              <a:gd name="connsiteX3" fmla="*/ 1429934 w 1429934"/>
              <a:gd name="connsiteY3" fmla="*/ 55534 h 555336"/>
              <a:gd name="connsiteX4" fmla="*/ 1429934 w 1429934"/>
              <a:gd name="connsiteY4" fmla="*/ 499802 h 555336"/>
              <a:gd name="connsiteX5" fmla="*/ 1374400 w 1429934"/>
              <a:gd name="connsiteY5" fmla="*/ 555336 h 555336"/>
              <a:gd name="connsiteX6" fmla="*/ 55534 w 1429934"/>
              <a:gd name="connsiteY6" fmla="*/ 555336 h 555336"/>
              <a:gd name="connsiteX7" fmla="*/ 0 w 1429934"/>
              <a:gd name="connsiteY7" fmla="*/ 499802 h 555336"/>
              <a:gd name="connsiteX8" fmla="*/ 0 w 1429934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34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1374400" y="0"/>
                </a:lnTo>
                <a:cubicBezTo>
                  <a:pt x="1405071" y="0"/>
                  <a:pt x="1429934" y="24863"/>
                  <a:pt x="1429934" y="55534"/>
                </a:cubicBezTo>
                <a:lnTo>
                  <a:pt x="1429934" y="499802"/>
                </a:lnTo>
                <a:cubicBezTo>
                  <a:pt x="1429934" y="530473"/>
                  <a:pt x="1405071" y="555336"/>
                  <a:pt x="1374400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1985" tIns="61985" rIns="61985" bIns="619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6804248" y="3178763"/>
            <a:ext cx="702008" cy="332880"/>
          </a:xfrm>
          <a:custGeom>
            <a:avLst/>
            <a:gdLst>
              <a:gd name="connsiteX0" fmla="*/ 0 w 560620"/>
              <a:gd name="connsiteY0" fmla="*/ 36617 h 366166"/>
              <a:gd name="connsiteX1" fmla="*/ 36617 w 560620"/>
              <a:gd name="connsiteY1" fmla="*/ 0 h 366166"/>
              <a:gd name="connsiteX2" fmla="*/ 524003 w 560620"/>
              <a:gd name="connsiteY2" fmla="*/ 0 h 366166"/>
              <a:gd name="connsiteX3" fmla="*/ 560620 w 560620"/>
              <a:gd name="connsiteY3" fmla="*/ 36617 h 366166"/>
              <a:gd name="connsiteX4" fmla="*/ 560620 w 560620"/>
              <a:gd name="connsiteY4" fmla="*/ 329549 h 366166"/>
              <a:gd name="connsiteX5" fmla="*/ 524003 w 560620"/>
              <a:gd name="connsiteY5" fmla="*/ 366166 h 366166"/>
              <a:gd name="connsiteX6" fmla="*/ 36617 w 560620"/>
              <a:gd name="connsiteY6" fmla="*/ 366166 h 366166"/>
              <a:gd name="connsiteX7" fmla="*/ 0 w 560620"/>
              <a:gd name="connsiteY7" fmla="*/ 329549 h 366166"/>
              <a:gd name="connsiteX8" fmla="*/ 0 w 560620"/>
              <a:gd name="connsiteY8" fmla="*/ 36617 h 36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620" h="366166">
                <a:moveTo>
                  <a:pt x="0" y="36617"/>
                </a:moveTo>
                <a:cubicBezTo>
                  <a:pt x="0" y="16394"/>
                  <a:pt x="16394" y="0"/>
                  <a:pt x="36617" y="0"/>
                </a:cubicBezTo>
                <a:lnTo>
                  <a:pt x="524003" y="0"/>
                </a:lnTo>
                <a:cubicBezTo>
                  <a:pt x="544226" y="0"/>
                  <a:pt x="560620" y="16394"/>
                  <a:pt x="560620" y="36617"/>
                </a:cubicBezTo>
                <a:lnTo>
                  <a:pt x="560620" y="329549"/>
                </a:lnTo>
                <a:cubicBezTo>
                  <a:pt x="560620" y="349772"/>
                  <a:pt x="544226" y="366166"/>
                  <a:pt x="524003" y="366166"/>
                </a:cubicBezTo>
                <a:lnTo>
                  <a:pt x="36617" y="366166"/>
                </a:lnTo>
                <a:cubicBezTo>
                  <a:pt x="16394" y="366166"/>
                  <a:pt x="0" y="349772"/>
                  <a:pt x="0" y="329549"/>
                </a:cubicBezTo>
                <a:lnTo>
                  <a:pt x="0" y="3661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4065" tIns="64065" rIns="64065" bIns="6406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804248" y="3608445"/>
            <a:ext cx="702008" cy="291517"/>
          </a:xfrm>
          <a:custGeom>
            <a:avLst/>
            <a:gdLst>
              <a:gd name="connsiteX0" fmla="*/ 0 w 559518"/>
              <a:gd name="connsiteY0" fmla="*/ 55534 h 555336"/>
              <a:gd name="connsiteX1" fmla="*/ 55534 w 559518"/>
              <a:gd name="connsiteY1" fmla="*/ 0 h 555336"/>
              <a:gd name="connsiteX2" fmla="*/ 503984 w 559518"/>
              <a:gd name="connsiteY2" fmla="*/ 0 h 555336"/>
              <a:gd name="connsiteX3" fmla="*/ 559518 w 559518"/>
              <a:gd name="connsiteY3" fmla="*/ 55534 h 555336"/>
              <a:gd name="connsiteX4" fmla="*/ 559518 w 559518"/>
              <a:gd name="connsiteY4" fmla="*/ 499802 h 555336"/>
              <a:gd name="connsiteX5" fmla="*/ 503984 w 559518"/>
              <a:gd name="connsiteY5" fmla="*/ 555336 h 555336"/>
              <a:gd name="connsiteX6" fmla="*/ 55534 w 559518"/>
              <a:gd name="connsiteY6" fmla="*/ 555336 h 555336"/>
              <a:gd name="connsiteX7" fmla="*/ 0 w 559518"/>
              <a:gd name="connsiteY7" fmla="*/ 499802 h 555336"/>
              <a:gd name="connsiteX8" fmla="*/ 0 w 559518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518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3984" y="0"/>
                </a:lnTo>
                <a:cubicBezTo>
                  <a:pt x="534655" y="0"/>
                  <a:pt x="559518" y="24863"/>
                  <a:pt x="559518" y="55534"/>
                </a:cubicBezTo>
                <a:lnTo>
                  <a:pt x="559518" y="499802"/>
                </a:lnTo>
                <a:cubicBezTo>
                  <a:pt x="559518" y="530473"/>
                  <a:pt x="534655" y="555336"/>
                  <a:pt x="503984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795" tIns="65795" rIns="65795" bIns="65795" numCol="1" spcCol="1270" anchor="ctr" anchorCtr="0">
            <a:no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1437,2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6804248" y="3966421"/>
            <a:ext cx="702008" cy="277668"/>
          </a:xfrm>
          <a:custGeom>
            <a:avLst/>
            <a:gdLst>
              <a:gd name="connsiteX0" fmla="*/ 0 w 557338"/>
              <a:gd name="connsiteY0" fmla="*/ 55534 h 555336"/>
              <a:gd name="connsiteX1" fmla="*/ 55534 w 557338"/>
              <a:gd name="connsiteY1" fmla="*/ 0 h 555336"/>
              <a:gd name="connsiteX2" fmla="*/ 501804 w 557338"/>
              <a:gd name="connsiteY2" fmla="*/ 0 h 555336"/>
              <a:gd name="connsiteX3" fmla="*/ 557338 w 557338"/>
              <a:gd name="connsiteY3" fmla="*/ 55534 h 555336"/>
              <a:gd name="connsiteX4" fmla="*/ 557338 w 557338"/>
              <a:gd name="connsiteY4" fmla="*/ 499802 h 555336"/>
              <a:gd name="connsiteX5" fmla="*/ 501804 w 557338"/>
              <a:gd name="connsiteY5" fmla="*/ 555336 h 555336"/>
              <a:gd name="connsiteX6" fmla="*/ 55534 w 557338"/>
              <a:gd name="connsiteY6" fmla="*/ 555336 h 555336"/>
              <a:gd name="connsiteX7" fmla="*/ 0 w 557338"/>
              <a:gd name="connsiteY7" fmla="*/ 499802 h 555336"/>
              <a:gd name="connsiteX8" fmla="*/ 0 w 557338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338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1804" y="0"/>
                </a:lnTo>
                <a:cubicBezTo>
                  <a:pt x="532475" y="0"/>
                  <a:pt x="557338" y="24863"/>
                  <a:pt x="557338" y="55534"/>
                </a:cubicBezTo>
                <a:lnTo>
                  <a:pt x="557338" y="499802"/>
                </a:lnTo>
                <a:cubicBezTo>
                  <a:pt x="557338" y="530473"/>
                  <a:pt x="532475" y="555336"/>
                  <a:pt x="501804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795" tIns="65795" rIns="65795" bIns="6579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523374,5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804248" y="4310548"/>
            <a:ext cx="702008" cy="361004"/>
          </a:xfrm>
          <a:custGeom>
            <a:avLst/>
            <a:gdLst>
              <a:gd name="connsiteX0" fmla="*/ 0 w 552998"/>
              <a:gd name="connsiteY0" fmla="*/ 55300 h 555336"/>
              <a:gd name="connsiteX1" fmla="*/ 55300 w 552998"/>
              <a:gd name="connsiteY1" fmla="*/ 0 h 555336"/>
              <a:gd name="connsiteX2" fmla="*/ 497698 w 552998"/>
              <a:gd name="connsiteY2" fmla="*/ 0 h 555336"/>
              <a:gd name="connsiteX3" fmla="*/ 552998 w 552998"/>
              <a:gd name="connsiteY3" fmla="*/ 55300 h 555336"/>
              <a:gd name="connsiteX4" fmla="*/ 552998 w 552998"/>
              <a:gd name="connsiteY4" fmla="*/ 500036 h 555336"/>
              <a:gd name="connsiteX5" fmla="*/ 497698 w 552998"/>
              <a:gd name="connsiteY5" fmla="*/ 555336 h 555336"/>
              <a:gd name="connsiteX6" fmla="*/ 55300 w 552998"/>
              <a:gd name="connsiteY6" fmla="*/ 555336 h 555336"/>
              <a:gd name="connsiteX7" fmla="*/ 0 w 552998"/>
              <a:gd name="connsiteY7" fmla="*/ 500036 h 555336"/>
              <a:gd name="connsiteX8" fmla="*/ 0 w 552998"/>
              <a:gd name="connsiteY8" fmla="*/ 55300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998" h="555336">
                <a:moveTo>
                  <a:pt x="0" y="55300"/>
                </a:moveTo>
                <a:cubicBezTo>
                  <a:pt x="0" y="24759"/>
                  <a:pt x="24759" y="0"/>
                  <a:pt x="55300" y="0"/>
                </a:cubicBezTo>
                <a:lnTo>
                  <a:pt x="497698" y="0"/>
                </a:lnTo>
                <a:cubicBezTo>
                  <a:pt x="528239" y="0"/>
                  <a:pt x="552998" y="24759"/>
                  <a:pt x="552998" y="55300"/>
                </a:cubicBezTo>
                <a:lnTo>
                  <a:pt x="552998" y="500036"/>
                </a:lnTo>
                <a:cubicBezTo>
                  <a:pt x="552998" y="530577"/>
                  <a:pt x="528239" y="555336"/>
                  <a:pt x="497698" y="555336"/>
                </a:cubicBezTo>
                <a:lnTo>
                  <a:pt x="55300" y="555336"/>
                </a:lnTo>
                <a:cubicBezTo>
                  <a:pt x="24759" y="555336"/>
                  <a:pt x="0" y="530577"/>
                  <a:pt x="0" y="500036"/>
                </a:cubicBezTo>
                <a:lnTo>
                  <a:pt x="0" y="55300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727" tIns="65727" rIns="65727" bIns="6572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41952,6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7524328" y="3178763"/>
            <a:ext cx="709705" cy="332880"/>
          </a:xfrm>
          <a:custGeom>
            <a:avLst/>
            <a:gdLst>
              <a:gd name="connsiteX0" fmla="*/ 0 w 559419"/>
              <a:gd name="connsiteY0" fmla="*/ 33288 h 332880"/>
              <a:gd name="connsiteX1" fmla="*/ 33288 w 559419"/>
              <a:gd name="connsiteY1" fmla="*/ 0 h 332880"/>
              <a:gd name="connsiteX2" fmla="*/ 526131 w 559419"/>
              <a:gd name="connsiteY2" fmla="*/ 0 h 332880"/>
              <a:gd name="connsiteX3" fmla="*/ 559419 w 559419"/>
              <a:gd name="connsiteY3" fmla="*/ 33288 h 332880"/>
              <a:gd name="connsiteX4" fmla="*/ 559419 w 559419"/>
              <a:gd name="connsiteY4" fmla="*/ 299592 h 332880"/>
              <a:gd name="connsiteX5" fmla="*/ 526131 w 559419"/>
              <a:gd name="connsiteY5" fmla="*/ 332880 h 332880"/>
              <a:gd name="connsiteX6" fmla="*/ 33288 w 559419"/>
              <a:gd name="connsiteY6" fmla="*/ 332880 h 332880"/>
              <a:gd name="connsiteX7" fmla="*/ 0 w 559419"/>
              <a:gd name="connsiteY7" fmla="*/ 299592 h 332880"/>
              <a:gd name="connsiteX8" fmla="*/ 0 w 559419"/>
              <a:gd name="connsiteY8" fmla="*/ 33288 h 33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419" h="332880">
                <a:moveTo>
                  <a:pt x="0" y="33288"/>
                </a:moveTo>
                <a:cubicBezTo>
                  <a:pt x="0" y="14904"/>
                  <a:pt x="14904" y="0"/>
                  <a:pt x="33288" y="0"/>
                </a:cubicBezTo>
                <a:lnTo>
                  <a:pt x="526131" y="0"/>
                </a:lnTo>
                <a:cubicBezTo>
                  <a:pt x="544515" y="0"/>
                  <a:pt x="559419" y="14904"/>
                  <a:pt x="559419" y="33288"/>
                </a:cubicBezTo>
                <a:lnTo>
                  <a:pt x="559419" y="299592"/>
                </a:lnTo>
                <a:cubicBezTo>
                  <a:pt x="559419" y="317976"/>
                  <a:pt x="544515" y="332880"/>
                  <a:pt x="526131" y="332880"/>
                </a:cubicBezTo>
                <a:lnTo>
                  <a:pt x="33288" y="332880"/>
                </a:lnTo>
                <a:cubicBezTo>
                  <a:pt x="14904" y="332880"/>
                  <a:pt x="0" y="317976"/>
                  <a:pt x="0" y="299592"/>
                </a:cubicBezTo>
                <a:lnTo>
                  <a:pt x="0" y="33288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3090" tIns="63090" rIns="63090" bIns="630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7524328" y="3608445"/>
            <a:ext cx="709705" cy="277668"/>
          </a:xfrm>
          <a:custGeom>
            <a:avLst/>
            <a:gdLst>
              <a:gd name="connsiteX0" fmla="*/ 0 w 556149"/>
              <a:gd name="connsiteY0" fmla="*/ 55534 h 555336"/>
              <a:gd name="connsiteX1" fmla="*/ 55534 w 556149"/>
              <a:gd name="connsiteY1" fmla="*/ 0 h 555336"/>
              <a:gd name="connsiteX2" fmla="*/ 500615 w 556149"/>
              <a:gd name="connsiteY2" fmla="*/ 0 h 555336"/>
              <a:gd name="connsiteX3" fmla="*/ 556149 w 556149"/>
              <a:gd name="connsiteY3" fmla="*/ 55534 h 555336"/>
              <a:gd name="connsiteX4" fmla="*/ 556149 w 556149"/>
              <a:gd name="connsiteY4" fmla="*/ 499802 h 555336"/>
              <a:gd name="connsiteX5" fmla="*/ 500615 w 556149"/>
              <a:gd name="connsiteY5" fmla="*/ 555336 h 555336"/>
              <a:gd name="connsiteX6" fmla="*/ 55534 w 556149"/>
              <a:gd name="connsiteY6" fmla="*/ 555336 h 555336"/>
              <a:gd name="connsiteX7" fmla="*/ 0 w 556149"/>
              <a:gd name="connsiteY7" fmla="*/ 499802 h 555336"/>
              <a:gd name="connsiteX8" fmla="*/ 0 w 556149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149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0615" y="0"/>
                </a:lnTo>
                <a:cubicBezTo>
                  <a:pt x="531286" y="0"/>
                  <a:pt x="556149" y="24863"/>
                  <a:pt x="556149" y="55534"/>
                </a:cubicBezTo>
                <a:lnTo>
                  <a:pt x="556149" y="499802"/>
                </a:lnTo>
                <a:cubicBezTo>
                  <a:pt x="556149" y="530473"/>
                  <a:pt x="531286" y="555336"/>
                  <a:pt x="500615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5795" tIns="65795" rIns="65795" bIns="6579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0920,1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7524328" y="3954880"/>
            <a:ext cx="709705" cy="277668"/>
          </a:xfrm>
          <a:custGeom>
            <a:avLst/>
            <a:gdLst>
              <a:gd name="connsiteX0" fmla="*/ 0 w 549666"/>
              <a:gd name="connsiteY0" fmla="*/ 54967 h 555336"/>
              <a:gd name="connsiteX1" fmla="*/ 54967 w 549666"/>
              <a:gd name="connsiteY1" fmla="*/ 0 h 555336"/>
              <a:gd name="connsiteX2" fmla="*/ 494699 w 549666"/>
              <a:gd name="connsiteY2" fmla="*/ 0 h 555336"/>
              <a:gd name="connsiteX3" fmla="*/ 549666 w 549666"/>
              <a:gd name="connsiteY3" fmla="*/ 54967 h 555336"/>
              <a:gd name="connsiteX4" fmla="*/ 549666 w 549666"/>
              <a:gd name="connsiteY4" fmla="*/ 500369 h 555336"/>
              <a:gd name="connsiteX5" fmla="*/ 494699 w 549666"/>
              <a:gd name="connsiteY5" fmla="*/ 555336 h 555336"/>
              <a:gd name="connsiteX6" fmla="*/ 54967 w 549666"/>
              <a:gd name="connsiteY6" fmla="*/ 555336 h 555336"/>
              <a:gd name="connsiteX7" fmla="*/ 0 w 549666"/>
              <a:gd name="connsiteY7" fmla="*/ 500369 h 555336"/>
              <a:gd name="connsiteX8" fmla="*/ 0 w 549666"/>
              <a:gd name="connsiteY8" fmla="*/ 54967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666" h="555336">
                <a:moveTo>
                  <a:pt x="0" y="54967"/>
                </a:moveTo>
                <a:cubicBezTo>
                  <a:pt x="0" y="24610"/>
                  <a:pt x="24610" y="0"/>
                  <a:pt x="54967" y="0"/>
                </a:cubicBezTo>
                <a:lnTo>
                  <a:pt x="494699" y="0"/>
                </a:lnTo>
                <a:cubicBezTo>
                  <a:pt x="525056" y="0"/>
                  <a:pt x="549666" y="24610"/>
                  <a:pt x="549666" y="54967"/>
                </a:cubicBezTo>
                <a:lnTo>
                  <a:pt x="549666" y="500369"/>
                </a:lnTo>
                <a:cubicBezTo>
                  <a:pt x="549666" y="530726"/>
                  <a:pt x="525056" y="555336"/>
                  <a:pt x="494699" y="555336"/>
                </a:cubicBezTo>
                <a:lnTo>
                  <a:pt x="54967" y="555336"/>
                </a:lnTo>
                <a:cubicBezTo>
                  <a:pt x="24610" y="555336"/>
                  <a:pt x="0" y="530726"/>
                  <a:pt x="0" y="500369"/>
                </a:cubicBezTo>
                <a:lnTo>
                  <a:pt x="0" y="5496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5629" tIns="65629" rIns="65629" bIns="65629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514610,1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7524328" y="4301315"/>
            <a:ext cx="709705" cy="361004"/>
          </a:xfrm>
          <a:custGeom>
            <a:avLst/>
            <a:gdLst>
              <a:gd name="connsiteX0" fmla="*/ 0 w 536927"/>
              <a:gd name="connsiteY0" fmla="*/ 53693 h 555336"/>
              <a:gd name="connsiteX1" fmla="*/ 53693 w 536927"/>
              <a:gd name="connsiteY1" fmla="*/ 0 h 555336"/>
              <a:gd name="connsiteX2" fmla="*/ 483234 w 536927"/>
              <a:gd name="connsiteY2" fmla="*/ 0 h 555336"/>
              <a:gd name="connsiteX3" fmla="*/ 536927 w 536927"/>
              <a:gd name="connsiteY3" fmla="*/ 53693 h 555336"/>
              <a:gd name="connsiteX4" fmla="*/ 536927 w 536927"/>
              <a:gd name="connsiteY4" fmla="*/ 501643 h 555336"/>
              <a:gd name="connsiteX5" fmla="*/ 483234 w 536927"/>
              <a:gd name="connsiteY5" fmla="*/ 555336 h 555336"/>
              <a:gd name="connsiteX6" fmla="*/ 53693 w 536927"/>
              <a:gd name="connsiteY6" fmla="*/ 555336 h 555336"/>
              <a:gd name="connsiteX7" fmla="*/ 0 w 536927"/>
              <a:gd name="connsiteY7" fmla="*/ 501643 h 555336"/>
              <a:gd name="connsiteX8" fmla="*/ 0 w 536927"/>
              <a:gd name="connsiteY8" fmla="*/ 5369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927" h="555336">
                <a:moveTo>
                  <a:pt x="0" y="53693"/>
                </a:moveTo>
                <a:cubicBezTo>
                  <a:pt x="0" y="24039"/>
                  <a:pt x="24039" y="0"/>
                  <a:pt x="53693" y="0"/>
                </a:cubicBezTo>
                <a:lnTo>
                  <a:pt x="483234" y="0"/>
                </a:lnTo>
                <a:cubicBezTo>
                  <a:pt x="512888" y="0"/>
                  <a:pt x="536927" y="24039"/>
                  <a:pt x="536927" y="53693"/>
                </a:cubicBezTo>
                <a:lnTo>
                  <a:pt x="536927" y="501643"/>
                </a:lnTo>
                <a:cubicBezTo>
                  <a:pt x="536927" y="531297"/>
                  <a:pt x="512888" y="555336"/>
                  <a:pt x="483234" y="555336"/>
                </a:cubicBezTo>
                <a:lnTo>
                  <a:pt x="53693" y="555336"/>
                </a:lnTo>
                <a:cubicBezTo>
                  <a:pt x="24039" y="555336"/>
                  <a:pt x="0" y="531297"/>
                  <a:pt x="0" y="501643"/>
                </a:cubicBezTo>
                <a:lnTo>
                  <a:pt x="0" y="5369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5256" tIns="65256" rIns="65256" bIns="6525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41733,2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8244408" y="3179703"/>
            <a:ext cx="721378" cy="332880"/>
          </a:xfrm>
          <a:custGeom>
            <a:avLst/>
            <a:gdLst>
              <a:gd name="connsiteX0" fmla="*/ 0 w 561061"/>
              <a:gd name="connsiteY0" fmla="*/ 33288 h 332880"/>
              <a:gd name="connsiteX1" fmla="*/ 33288 w 561061"/>
              <a:gd name="connsiteY1" fmla="*/ 0 h 332880"/>
              <a:gd name="connsiteX2" fmla="*/ 527773 w 561061"/>
              <a:gd name="connsiteY2" fmla="*/ 0 h 332880"/>
              <a:gd name="connsiteX3" fmla="*/ 561061 w 561061"/>
              <a:gd name="connsiteY3" fmla="*/ 33288 h 332880"/>
              <a:gd name="connsiteX4" fmla="*/ 561061 w 561061"/>
              <a:gd name="connsiteY4" fmla="*/ 299592 h 332880"/>
              <a:gd name="connsiteX5" fmla="*/ 527773 w 561061"/>
              <a:gd name="connsiteY5" fmla="*/ 332880 h 332880"/>
              <a:gd name="connsiteX6" fmla="*/ 33288 w 561061"/>
              <a:gd name="connsiteY6" fmla="*/ 332880 h 332880"/>
              <a:gd name="connsiteX7" fmla="*/ 0 w 561061"/>
              <a:gd name="connsiteY7" fmla="*/ 299592 h 332880"/>
              <a:gd name="connsiteX8" fmla="*/ 0 w 561061"/>
              <a:gd name="connsiteY8" fmla="*/ 33288 h 33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061" h="332880">
                <a:moveTo>
                  <a:pt x="0" y="33288"/>
                </a:moveTo>
                <a:cubicBezTo>
                  <a:pt x="0" y="14904"/>
                  <a:pt x="14904" y="0"/>
                  <a:pt x="33288" y="0"/>
                </a:cubicBezTo>
                <a:lnTo>
                  <a:pt x="527773" y="0"/>
                </a:lnTo>
                <a:cubicBezTo>
                  <a:pt x="546157" y="0"/>
                  <a:pt x="561061" y="14904"/>
                  <a:pt x="561061" y="33288"/>
                </a:cubicBezTo>
                <a:lnTo>
                  <a:pt x="561061" y="299592"/>
                </a:lnTo>
                <a:cubicBezTo>
                  <a:pt x="561061" y="317976"/>
                  <a:pt x="546157" y="332880"/>
                  <a:pt x="527773" y="332880"/>
                </a:cubicBezTo>
                <a:lnTo>
                  <a:pt x="33288" y="332880"/>
                </a:lnTo>
                <a:cubicBezTo>
                  <a:pt x="14904" y="332880"/>
                  <a:pt x="0" y="317976"/>
                  <a:pt x="0" y="299592"/>
                </a:cubicBezTo>
                <a:lnTo>
                  <a:pt x="0" y="33288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3090" tIns="63090" rIns="63090" bIns="630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8244408" y="3608445"/>
            <a:ext cx="721378" cy="276915"/>
          </a:xfrm>
          <a:custGeom>
            <a:avLst/>
            <a:gdLst>
              <a:gd name="connsiteX0" fmla="*/ 0 w 559965"/>
              <a:gd name="connsiteY0" fmla="*/ 55534 h 555336"/>
              <a:gd name="connsiteX1" fmla="*/ 55534 w 559965"/>
              <a:gd name="connsiteY1" fmla="*/ 0 h 555336"/>
              <a:gd name="connsiteX2" fmla="*/ 504431 w 559965"/>
              <a:gd name="connsiteY2" fmla="*/ 0 h 555336"/>
              <a:gd name="connsiteX3" fmla="*/ 559965 w 559965"/>
              <a:gd name="connsiteY3" fmla="*/ 55534 h 555336"/>
              <a:gd name="connsiteX4" fmla="*/ 559965 w 559965"/>
              <a:gd name="connsiteY4" fmla="*/ 499802 h 555336"/>
              <a:gd name="connsiteX5" fmla="*/ 504431 w 559965"/>
              <a:gd name="connsiteY5" fmla="*/ 555336 h 555336"/>
              <a:gd name="connsiteX6" fmla="*/ 55534 w 559965"/>
              <a:gd name="connsiteY6" fmla="*/ 555336 h 555336"/>
              <a:gd name="connsiteX7" fmla="*/ 0 w 559965"/>
              <a:gd name="connsiteY7" fmla="*/ 499802 h 555336"/>
              <a:gd name="connsiteX8" fmla="*/ 0 w 559965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965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4431" y="0"/>
                </a:lnTo>
                <a:cubicBezTo>
                  <a:pt x="535102" y="0"/>
                  <a:pt x="559965" y="24863"/>
                  <a:pt x="559965" y="55534"/>
                </a:cubicBezTo>
                <a:lnTo>
                  <a:pt x="559965" y="499802"/>
                </a:lnTo>
                <a:cubicBezTo>
                  <a:pt x="559965" y="530473"/>
                  <a:pt x="535102" y="555336"/>
                  <a:pt x="504431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605" tIns="69605" rIns="69605" bIns="696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</a:t>
            </a: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8244408" y="3954460"/>
            <a:ext cx="721378" cy="278613"/>
          </a:xfrm>
          <a:custGeom>
            <a:avLst/>
            <a:gdLst>
              <a:gd name="connsiteX0" fmla="*/ 0 w 557781"/>
              <a:gd name="connsiteY0" fmla="*/ 55534 h 555336"/>
              <a:gd name="connsiteX1" fmla="*/ 55534 w 557781"/>
              <a:gd name="connsiteY1" fmla="*/ 0 h 555336"/>
              <a:gd name="connsiteX2" fmla="*/ 502247 w 557781"/>
              <a:gd name="connsiteY2" fmla="*/ 0 h 555336"/>
              <a:gd name="connsiteX3" fmla="*/ 557781 w 557781"/>
              <a:gd name="connsiteY3" fmla="*/ 55534 h 555336"/>
              <a:gd name="connsiteX4" fmla="*/ 557781 w 557781"/>
              <a:gd name="connsiteY4" fmla="*/ 499802 h 555336"/>
              <a:gd name="connsiteX5" fmla="*/ 502247 w 557781"/>
              <a:gd name="connsiteY5" fmla="*/ 555336 h 555336"/>
              <a:gd name="connsiteX6" fmla="*/ 55534 w 557781"/>
              <a:gd name="connsiteY6" fmla="*/ 555336 h 555336"/>
              <a:gd name="connsiteX7" fmla="*/ 0 w 557781"/>
              <a:gd name="connsiteY7" fmla="*/ 499802 h 555336"/>
              <a:gd name="connsiteX8" fmla="*/ 0 w 557781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781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2247" y="0"/>
                </a:lnTo>
                <a:cubicBezTo>
                  <a:pt x="532918" y="0"/>
                  <a:pt x="557781" y="24863"/>
                  <a:pt x="557781" y="55534"/>
                </a:cubicBezTo>
                <a:lnTo>
                  <a:pt x="557781" y="499802"/>
                </a:lnTo>
                <a:cubicBezTo>
                  <a:pt x="557781" y="530473"/>
                  <a:pt x="532918" y="555336"/>
                  <a:pt x="502247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605" tIns="69605" rIns="69605" bIns="696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</a:t>
            </a:r>
            <a:r>
              <a:rPr lang="en-US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8244408" y="4302173"/>
            <a:ext cx="721378" cy="358811"/>
          </a:xfrm>
          <a:custGeom>
            <a:avLst/>
            <a:gdLst>
              <a:gd name="connsiteX0" fmla="*/ 0 w 553439"/>
              <a:gd name="connsiteY0" fmla="*/ 55344 h 555336"/>
              <a:gd name="connsiteX1" fmla="*/ 55344 w 553439"/>
              <a:gd name="connsiteY1" fmla="*/ 0 h 555336"/>
              <a:gd name="connsiteX2" fmla="*/ 498095 w 553439"/>
              <a:gd name="connsiteY2" fmla="*/ 0 h 555336"/>
              <a:gd name="connsiteX3" fmla="*/ 553439 w 553439"/>
              <a:gd name="connsiteY3" fmla="*/ 55344 h 555336"/>
              <a:gd name="connsiteX4" fmla="*/ 553439 w 553439"/>
              <a:gd name="connsiteY4" fmla="*/ 499992 h 555336"/>
              <a:gd name="connsiteX5" fmla="*/ 498095 w 553439"/>
              <a:gd name="connsiteY5" fmla="*/ 555336 h 555336"/>
              <a:gd name="connsiteX6" fmla="*/ 55344 w 553439"/>
              <a:gd name="connsiteY6" fmla="*/ 555336 h 555336"/>
              <a:gd name="connsiteX7" fmla="*/ 0 w 553439"/>
              <a:gd name="connsiteY7" fmla="*/ 499992 h 555336"/>
              <a:gd name="connsiteX8" fmla="*/ 0 w 553439"/>
              <a:gd name="connsiteY8" fmla="*/ 5534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439" h="555336">
                <a:moveTo>
                  <a:pt x="0" y="55344"/>
                </a:moveTo>
                <a:cubicBezTo>
                  <a:pt x="0" y="24778"/>
                  <a:pt x="24778" y="0"/>
                  <a:pt x="55344" y="0"/>
                </a:cubicBezTo>
                <a:lnTo>
                  <a:pt x="498095" y="0"/>
                </a:lnTo>
                <a:cubicBezTo>
                  <a:pt x="528661" y="0"/>
                  <a:pt x="553439" y="24778"/>
                  <a:pt x="553439" y="55344"/>
                </a:cubicBezTo>
                <a:lnTo>
                  <a:pt x="553439" y="499992"/>
                </a:lnTo>
                <a:cubicBezTo>
                  <a:pt x="553439" y="530558"/>
                  <a:pt x="528661" y="555336"/>
                  <a:pt x="498095" y="555336"/>
                </a:cubicBezTo>
                <a:lnTo>
                  <a:pt x="55344" y="555336"/>
                </a:lnTo>
                <a:cubicBezTo>
                  <a:pt x="24778" y="555336"/>
                  <a:pt x="0" y="530558"/>
                  <a:pt x="0" y="499992"/>
                </a:cubicBezTo>
                <a:lnTo>
                  <a:pt x="0" y="5534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550" tIns="69550" rIns="69550" bIns="6955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</a:t>
            </a: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62306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337" y="818208"/>
            <a:ext cx="6152412" cy="162220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качественного образования, ориентированного на формирование конкурентоспособной личности, отвечающей требованиям инновационного развития экономики, обладающей навыками проектирования собственной профессиональной карьеры и достижения современных стандартов качества жизни на основе общечеловеческих ценностей и активной гражданской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79" y="2903549"/>
            <a:ext cx="25671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бюджета, тыс. руб.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321817"/>
              </p:ext>
            </p:extLst>
          </p:nvPr>
        </p:nvGraphicFramePr>
        <p:xfrm>
          <a:off x="259653" y="3282429"/>
          <a:ext cx="4064181" cy="290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16416" y="7677472"/>
            <a:ext cx="587542" cy="14401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667CCBFA-BFB9-4E9F-B6F6-694D72409F2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9087"/>
            <a:ext cx="2520280" cy="159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9728" y="0"/>
            <a:ext cx="7613500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МО "Майкопский район"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>
            <a:off x="4572000" y="4727853"/>
            <a:ext cx="2200791" cy="432048"/>
          </a:xfrm>
          <a:custGeom>
            <a:avLst/>
            <a:gdLst>
              <a:gd name="connsiteX0" fmla="*/ 0 w 1429934"/>
              <a:gd name="connsiteY0" fmla="*/ 55534 h 555336"/>
              <a:gd name="connsiteX1" fmla="*/ 55534 w 1429934"/>
              <a:gd name="connsiteY1" fmla="*/ 0 h 555336"/>
              <a:gd name="connsiteX2" fmla="*/ 1374400 w 1429934"/>
              <a:gd name="connsiteY2" fmla="*/ 0 h 555336"/>
              <a:gd name="connsiteX3" fmla="*/ 1429934 w 1429934"/>
              <a:gd name="connsiteY3" fmla="*/ 55534 h 555336"/>
              <a:gd name="connsiteX4" fmla="*/ 1429934 w 1429934"/>
              <a:gd name="connsiteY4" fmla="*/ 499802 h 555336"/>
              <a:gd name="connsiteX5" fmla="*/ 1374400 w 1429934"/>
              <a:gd name="connsiteY5" fmla="*/ 555336 h 555336"/>
              <a:gd name="connsiteX6" fmla="*/ 55534 w 1429934"/>
              <a:gd name="connsiteY6" fmla="*/ 555336 h 555336"/>
              <a:gd name="connsiteX7" fmla="*/ 0 w 1429934"/>
              <a:gd name="connsiteY7" fmla="*/ 499802 h 555336"/>
              <a:gd name="connsiteX8" fmla="*/ 0 w 1429934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34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1374400" y="0"/>
                </a:lnTo>
                <a:cubicBezTo>
                  <a:pt x="1405071" y="0"/>
                  <a:pt x="1429934" y="24863"/>
                  <a:pt x="1429934" y="55534"/>
                </a:cubicBezTo>
                <a:lnTo>
                  <a:pt x="1429934" y="499802"/>
                </a:lnTo>
                <a:cubicBezTo>
                  <a:pt x="1429934" y="530473"/>
                  <a:pt x="1405071" y="555336"/>
                  <a:pt x="1374400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1985" tIns="61985" rIns="61985" bIns="619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молодежного движения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4582375" y="5232473"/>
            <a:ext cx="2160240" cy="576064"/>
          </a:xfrm>
          <a:custGeom>
            <a:avLst/>
            <a:gdLst>
              <a:gd name="connsiteX0" fmla="*/ 0 w 1429934"/>
              <a:gd name="connsiteY0" fmla="*/ 55534 h 555336"/>
              <a:gd name="connsiteX1" fmla="*/ 55534 w 1429934"/>
              <a:gd name="connsiteY1" fmla="*/ 0 h 555336"/>
              <a:gd name="connsiteX2" fmla="*/ 1374400 w 1429934"/>
              <a:gd name="connsiteY2" fmla="*/ 0 h 555336"/>
              <a:gd name="connsiteX3" fmla="*/ 1429934 w 1429934"/>
              <a:gd name="connsiteY3" fmla="*/ 55534 h 555336"/>
              <a:gd name="connsiteX4" fmla="*/ 1429934 w 1429934"/>
              <a:gd name="connsiteY4" fmla="*/ 499802 h 555336"/>
              <a:gd name="connsiteX5" fmla="*/ 1374400 w 1429934"/>
              <a:gd name="connsiteY5" fmla="*/ 555336 h 555336"/>
              <a:gd name="connsiteX6" fmla="*/ 55534 w 1429934"/>
              <a:gd name="connsiteY6" fmla="*/ 555336 h 555336"/>
              <a:gd name="connsiteX7" fmla="*/ 0 w 1429934"/>
              <a:gd name="connsiteY7" fmla="*/ 499802 h 555336"/>
              <a:gd name="connsiteX8" fmla="*/ 0 w 1429934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34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1374400" y="0"/>
                </a:lnTo>
                <a:cubicBezTo>
                  <a:pt x="1405071" y="0"/>
                  <a:pt x="1429934" y="24863"/>
                  <a:pt x="1429934" y="55534"/>
                </a:cubicBezTo>
                <a:lnTo>
                  <a:pt x="1429934" y="499802"/>
                </a:lnTo>
                <a:cubicBezTo>
                  <a:pt x="1429934" y="530473"/>
                  <a:pt x="1405071" y="555336"/>
                  <a:pt x="1374400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1985" tIns="61985" rIns="61985" bIns="619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федерального проекта «Успех каждого ребенка»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6804248" y="4734207"/>
            <a:ext cx="702008" cy="431084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289,5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7582246" y="4734207"/>
            <a:ext cx="651787" cy="424730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8244408" y="4728921"/>
            <a:ext cx="721378" cy="431084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8254783" y="5301677"/>
            <a:ext cx="721378" cy="506524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7534703" y="5302013"/>
            <a:ext cx="709705" cy="506524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10 295,9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6814623" y="5304322"/>
            <a:ext cx="702008" cy="506524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10 393,6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4572000" y="5963246"/>
            <a:ext cx="2160240" cy="576064"/>
          </a:xfrm>
          <a:custGeom>
            <a:avLst/>
            <a:gdLst>
              <a:gd name="connsiteX0" fmla="*/ 0 w 1429934"/>
              <a:gd name="connsiteY0" fmla="*/ 55534 h 555336"/>
              <a:gd name="connsiteX1" fmla="*/ 55534 w 1429934"/>
              <a:gd name="connsiteY1" fmla="*/ 0 h 555336"/>
              <a:gd name="connsiteX2" fmla="*/ 1374400 w 1429934"/>
              <a:gd name="connsiteY2" fmla="*/ 0 h 555336"/>
              <a:gd name="connsiteX3" fmla="*/ 1429934 w 1429934"/>
              <a:gd name="connsiteY3" fmla="*/ 55534 h 555336"/>
              <a:gd name="connsiteX4" fmla="*/ 1429934 w 1429934"/>
              <a:gd name="connsiteY4" fmla="*/ 499802 h 555336"/>
              <a:gd name="connsiteX5" fmla="*/ 1374400 w 1429934"/>
              <a:gd name="connsiteY5" fmla="*/ 555336 h 555336"/>
              <a:gd name="connsiteX6" fmla="*/ 55534 w 1429934"/>
              <a:gd name="connsiteY6" fmla="*/ 555336 h 555336"/>
              <a:gd name="connsiteX7" fmla="*/ 0 w 1429934"/>
              <a:gd name="connsiteY7" fmla="*/ 499802 h 555336"/>
              <a:gd name="connsiteX8" fmla="*/ 0 w 1429934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34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1374400" y="0"/>
                </a:lnTo>
                <a:cubicBezTo>
                  <a:pt x="1405071" y="0"/>
                  <a:pt x="1429934" y="24863"/>
                  <a:pt x="1429934" y="55534"/>
                </a:cubicBezTo>
                <a:lnTo>
                  <a:pt x="1429934" y="499802"/>
                </a:lnTo>
                <a:cubicBezTo>
                  <a:pt x="1429934" y="530473"/>
                  <a:pt x="1405071" y="555336"/>
                  <a:pt x="1374400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1985" tIns="61985" rIns="61985" bIns="619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8244408" y="6032450"/>
            <a:ext cx="721378" cy="506524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5,06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7524328" y="6032786"/>
            <a:ext cx="709705" cy="506524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066,5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6804248" y="6035095"/>
            <a:ext cx="702008" cy="506524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8307,5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65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2\Pictures\Бюджет\1952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25587"/>
            <a:ext cx="2267744" cy="42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5131895" y="805389"/>
            <a:ext cx="3903032" cy="578824"/>
          </a:xfrm>
          <a:custGeom>
            <a:avLst/>
            <a:gdLst>
              <a:gd name="connsiteX0" fmla="*/ 0 w 3903032"/>
              <a:gd name="connsiteY0" fmla="*/ 57882 h 578824"/>
              <a:gd name="connsiteX1" fmla="*/ 57882 w 3903032"/>
              <a:gd name="connsiteY1" fmla="*/ 0 h 578824"/>
              <a:gd name="connsiteX2" fmla="*/ 3845150 w 3903032"/>
              <a:gd name="connsiteY2" fmla="*/ 0 h 578824"/>
              <a:gd name="connsiteX3" fmla="*/ 3903032 w 3903032"/>
              <a:gd name="connsiteY3" fmla="*/ 57882 h 578824"/>
              <a:gd name="connsiteX4" fmla="*/ 3903032 w 3903032"/>
              <a:gd name="connsiteY4" fmla="*/ 520942 h 578824"/>
              <a:gd name="connsiteX5" fmla="*/ 3845150 w 3903032"/>
              <a:gd name="connsiteY5" fmla="*/ 578824 h 578824"/>
              <a:gd name="connsiteX6" fmla="*/ 57882 w 3903032"/>
              <a:gd name="connsiteY6" fmla="*/ 578824 h 578824"/>
              <a:gd name="connsiteX7" fmla="*/ 0 w 3903032"/>
              <a:gd name="connsiteY7" fmla="*/ 520942 h 578824"/>
              <a:gd name="connsiteX8" fmla="*/ 0 w 390303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303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3845150" y="0"/>
                </a:lnTo>
                <a:cubicBezTo>
                  <a:pt x="3877117" y="0"/>
                  <a:pt x="3903032" y="25915"/>
                  <a:pt x="3903032" y="57882"/>
                </a:cubicBezTo>
                <a:lnTo>
                  <a:pt x="3903032" y="520942"/>
                </a:lnTo>
                <a:cubicBezTo>
                  <a:pt x="3903032" y="552909"/>
                  <a:pt x="3877117" y="578824"/>
                  <a:pt x="384515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  <a:endParaRPr lang="ru-RU" sz="14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131895" y="1584808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131895" y="2187077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131895" y="2789346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141632" y="3518886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5140065" y="4117864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5187608" y="4716630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924790" y="1584808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924790" y="2187077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924790" y="2789346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5934527" y="3518886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934527" y="4121155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5934527" y="4723423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5934527" y="5325692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717685" y="1584808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717685" y="2187077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6717685" y="2789346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6727422" y="3463164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6727422" y="4121155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6758585" y="4715322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6758585" y="5325692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602" y="2187077"/>
            <a:ext cx="4939975" cy="5698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начального общего, основного общего и среднего общего образования, профессионального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%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602" y="2778900"/>
            <a:ext cx="4939975" cy="6842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обучающихся, освоивших образовательную программу начального, основного, среднего общего образования по результатам четверти (триместра), учебного года в полном объеме и переведенных в следующий класс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5339" y="3501008"/>
            <a:ext cx="4939975" cy="6402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общеобразовательных организаций, вовлеченных во внеурочную деятельность от общего числа обучающихся, процент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5339" y="4171722"/>
            <a:ext cx="4939975" cy="543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обучающихся, освоивших основную общеобразовательную программу дошкольного  образования в общей численности обучающихся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5339" y="4745758"/>
            <a:ext cx="4939975" cy="543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выпускников, сдавших государственный экзамен (ОГЭ) по русскому языку и математике, в общей численности выпускников 9-х классов, сдавших ОГЭ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603" y="1379573"/>
            <a:ext cx="2592288" cy="5040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339" y="5319796"/>
            <a:ext cx="4939975" cy="6585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выпускников, сдавших единый государственный экзамен (ЕГЭ) по русскому языку и математике, от числа обучающихся в 11(12)-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классах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9728" y="0"/>
            <a:ext cx="7613500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 "Майкопский район"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олилиния 57"/>
          <p:cNvSpPr/>
          <p:nvPr/>
        </p:nvSpPr>
        <p:spPr>
          <a:xfrm>
            <a:off x="5141632" y="5352306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er2\Pictures\Бюджет\illu-cc0-computer-laptop-schu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67" y="347315"/>
            <a:ext cx="2135510" cy="183976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9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780" y="714356"/>
            <a:ext cx="5720364" cy="12024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деятельности социально ориентированных некоммерческих организаций;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качества жизни отдельных категорий граждан.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374724"/>
              </p:ext>
            </p:extLst>
          </p:nvPr>
        </p:nvGraphicFramePr>
        <p:xfrm>
          <a:off x="157256" y="2663738"/>
          <a:ext cx="3920164" cy="331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360" y="209177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бюджета, 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www.pfrf.ru/files/branches/rostov/invalidd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509" y="674694"/>
            <a:ext cx="2232248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лилиния 3"/>
          <p:cNvSpPr/>
          <p:nvPr/>
        </p:nvSpPr>
        <p:spPr>
          <a:xfrm>
            <a:off x="4207509" y="2245658"/>
            <a:ext cx="4732657" cy="251615"/>
          </a:xfrm>
          <a:custGeom>
            <a:avLst/>
            <a:gdLst>
              <a:gd name="connsiteX0" fmla="*/ 0 w 4681654"/>
              <a:gd name="connsiteY0" fmla="*/ 25162 h 251615"/>
              <a:gd name="connsiteX1" fmla="*/ 25162 w 4681654"/>
              <a:gd name="connsiteY1" fmla="*/ 0 h 251615"/>
              <a:gd name="connsiteX2" fmla="*/ 4656493 w 4681654"/>
              <a:gd name="connsiteY2" fmla="*/ 0 h 251615"/>
              <a:gd name="connsiteX3" fmla="*/ 4681655 w 4681654"/>
              <a:gd name="connsiteY3" fmla="*/ 25162 h 251615"/>
              <a:gd name="connsiteX4" fmla="*/ 4681654 w 4681654"/>
              <a:gd name="connsiteY4" fmla="*/ 226454 h 251615"/>
              <a:gd name="connsiteX5" fmla="*/ 4656492 w 4681654"/>
              <a:gd name="connsiteY5" fmla="*/ 251616 h 251615"/>
              <a:gd name="connsiteX6" fmla="*/ 25162 w 4681654"/>
              <a:gd name="connsiteY6" fmla="*/ 251615 h 251615"/>
              <a:gd name="connsiteX7" fmla="*/ 0 w 4681654"/>
              <a:gd name="connsiteY7" fmla="*/ 226453 h 251615"/>
              <a:gd name="connsiteX8" fmla="*/ 0 w 4681654"/>
              <a:gd name="connsiteY8" fmla="*/ 25162 h 25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1654" h="251615">
                <a:moveTo>
                  <a:pt x="0" y="25162"/>
                </a:moveTo>
                <a:cubicBezTo>
                  <a:pt x="0" y="11265"/>
                  <a:pt x="11265" y="0"/>
                  <a:pt x="25162" y="0"/>
                </a:cubicBezTo>
                <a:lnTo>
                  <a:pt x="4656493" y="0"/>
                </a:lnTo>
                <a:cubicBezTo>
                  <a:pt x="4670390" y="0"/>
                  <a:pt x="4681655" y="11265"/>
                  <a:pt x="4681655" y="25162"/>
                </a:cubicBezTo>
                <a:cubicBezTo>
                  <a:pt x="4681655" y="92259"/>
                  <a:pt x="4681654" y="159357"/>
                  <a:pt x="4681654" y="226454"/>
                </a:cubicBezTo>
                <a:cubicBezTo>
                  <a:pt x="4681654" y="240351"/>
                  <a:pt x="4670389" y="251616"/>
                  <a:pt x="4656492" y="251616"/>
                </a:cubicBezTo>
                <a:lnTo>
                  <a:pt x="25162" y="251615"/>
                </a:lnTo>
                <a:cubicBezTo>
                  <a:pt x="11265" y="251615"/>
                  <a:pt x="0" y="240350"/>
                  <a:pt x="0" y="226453"/>
                </a:cubicBezTo>
                <a:lnTo>
                  <a:pt x="0" y="2516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900" tIns="56900" rIns="56900" bIns="5690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основных направлений, тыс. руб.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207509" y="2560048"/>
            <a:ext cx="2518794" cy="286843"/>
          </a:xfrm>
          <a:custGeom>
            <a:avLst/>
            <a:gdLst>
              <a:gd name="connsiteX0" fmla="*/ 0 w 2518794"/>
              <a:gd name="connsiteY0" fmla="*/ 28684 h 286843"/>
              <a:gd name="connsiteX1" fmla="*/ 28684 w 2518794"/>
              <a:gd name="connsiteY1" fmla="*/ 0 h 286843"/>
              <a:gd name="connsiteX2" fmla="*/ 2490110 w 2518794"/>
              <a:gd name="connsiteY2" fmla="*/ 0 h 286843"/>
              <a:gd name="connsiteX3" fmla="*/ 2518794 w 2518794"/>
              <a:gd name="connsiteY3" fmla="*/ 28684 h 286843"/>
              <a:gd name="connsiteX4" fmla="*/ 2518794 w 2518794"/>
              <a:gd name="connsiteY4" fmla="*/ 258159 h 286843"/>
              <a:gd name="connsiteX5" fmla="*/ 2490110 w 2518794"/>
              <a:gd name="connsiteY5" fmla="*/ 286843 h 286843"/>
              <a:gd name="connsiteX6" fmla="*/ 28684 w 2518794"/>
              <a:gd name="connsiteY6" fmla="*/ 286843 h 286843"/>
              <a:gd name="connsiteX7" fmla="*/ 0 w 2518794"/>
              <a:gd name="connsiteY7" fmla="*/ 258159 h 286843"/>
              <a:gd name="connsiteX8" fmla="*/ 0 w 2518794"/>
              <a:gd name="connsiteY8" fmla="*/ 28684 h 2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286843">
                <a:moveTo>
                  <a:pt x="0" y="28684"/>
                </a:moveTo>
                <a:cubicBezTo>
                  <a:pt x="0" y="12842"/>
                  <a:pt x="12842" y="0"/>
                  <a:pt x="28684" y="0"/>
                </a:cubicBezTo>
                <a:lnTo>
                  <a:pt x="2490110" y="0"/>
                </a:lnTo>
                <a:cubicBezTo>
                  <a:pt x="2505952" y="0"/>
                  <a:pt x="2518794" y="12842"/>
                  <a:pt x="2518794" y="28684"/>
                </a:cubicBezTo>
                <a:lnTo>
                  <a:pt x="2518794" y="258159"/>
                </a:lnTo>
                <a:cubicBezTo>
                  <a:pt x="2518794" y="274001"/>
                  <a:pt x="2505952" y="286843"/>
                  <a:pt x="2490110" y="286843"/>
                </a:cubicBezTo>
                <a:lnTo>
                  <a:pt x="28684" y="286843"/>
                </a:lnTo>
                <a:cubicBezTo>
                  <a:pt x="12842" y="286843"/>
                  <a:pt x="0" y="274001"/>
                  <a:pt x="0" y="258159"/>
                </a:cubicBezTo>
                <a:lnTo>
                  <a:pt x="0" y="2868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21" tIns="54121" rIns="54121" bIns="541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214810" y="2913054"/>
            <a:ext cx="2586807" cy="587383"/>
          </a:xfrm>
          <a:custGeom>
            <a:avLst/>
            <a:gdLst>
              <a:gd name="connsiteX0" fmla="*/ 0 w 2518794"/>
              <a:gd name="connsiteY0" fmla="*/ 46939 h 469388"/>
              <a:gd name="connsiteX1" fmla="*/ 46939 w 2518794"/>
              <a:gd name="connsiteY1" fmla="*/ 0 h 469388"/>
              <a:gd name="connsiteX2" fmla="*/ 2471855 w 2518794"/>
              <a:gd name="connsiteY2" fmla="*/ 0 h 469388"/>
              <a:gd name="connsiteX3" fmla="*/ 2518794 w 2518794"/>
              <a:gd name="connsiteY3" fmla="*/ 46939 h 469388"/>
              <a:gd name="connsiteX4" fmla="*/ 2518794 w 2518794"/>
              <a:gd name="connsiteY4" fmla="*/ 422449 h 469388"/>
              <a:gd name="connsiteX5" fmla="*/ 2471855 w 2518794"/>
              <a:gd name="connsiteY5" fmla="*/ 469388 h 469388"/>
              <a:gd name="connsiteX6" fmla="*/ 46939 w 2518794"/>
              <a:gd name="connsiteY6" fmla="*/ 469388 h 469388"/>
              <a:gd name="connsiteX7" fmla="*/ 0 w 2518794"/>
              <a:gd name="connsiteY7" fmla="*/ 422449 h 469388"/>
              <a:gd name="connsiteX8" fmla="*/ 0 w 25187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2471855" y="0"/>
                </a:lnTo>
                <a:cubicBezTo>
                  <a:pt x="2497779" y="0"/>
                  <a:pt x="2518794" y="21015"/>
                  <a:pt x="2518794" y="46939"/>
                </a:cubicBezTo>
                <a:lnTo>
                  <a:pt x="2518794" y="422449"/>
                </a:lnTo>
                <a:cubicBezTo>
                  <a:pt x="2518794" y="448373"/>
                  <a:pt x="2497779" y="469388"/>
                  <a:pt x="24718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малоимущих граждан и других категорий граждан, находящихся в трудной жизненной ситуации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143372" y="3571876"/>
            <a:ext cx="2582931" cy="642941"/>
          </a:xfrm>
          <a:custGeom>
            <a:avLst/>
            <a:gdLst>
              <a:gd name="connsiteX0" fmla="*/ 0 w 2518794"/>
              <a:gd name="connsiteY0" fmla="*/ 46939 h 469388"/>
              <a:gd name="connsiteX1" fmla="*/ 46939 w 2518794"/>
              <a:gd name="connsiteY1" fmla="*/ 0 h 469388"/>
              <a:gd name="connsiteX2" fmla="*/ 2471855 w 2518794"/>
              <a:gd name="connsiteY2" fmla="*/ 0 h 469388"/>
              <a:gd name="connsiteX3" fmla="*/ 2518794 w 2518794"/>
              <a:gd name="connsiteY3" fmla="*/ 46939 h 469388"/>
              <a:gd name="connsiteX4" fmla="*/ 2518794 w 2518794"/>
              <a:gd name="connsiteY4" fmla="*/ 422449 h 469388"/>
              <a:gd name="connsiteX5" fmla="*/ 2471855 w 2518794"/>
              <a:gd name="connsiteY5" fmla="*/ 469388 h 469388"/>
              <a:gd name="connsiteX6" fmla="*/ 46939 w 2518794"/>
              <a:gd name="connsiteY6" fmla="*/ 469388 h 469388"/>
              <a:gd name="connsiteX7" fmla="*/ 0 w 2518794"/>
              <a:gd name="connsiteY7" fmla="*/ 422449 h 469388"/>
              <a:gd name="connsiteX8" fmla="*/ 0 w 25187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2471855" y="0"/>
                </a:lnTo>
                <a:cubicBezTo>
                  <a:pt x="2497779" y="0"/>
                  <a:pt x="2518794" y="21015"/>
                  <a:pt x="2518794" y="46939"/>
                </a:cubicBezTo>
                <a:lnTo>
                  <a:pt x="2518794" y="422449"/>
                </a:lnTo>
                <a:cubicBezTo>
                  <a:pt x="2518794" y="448373"/>
                  <a:pt x="2497779" y="469388"/>
                  <a:pt x="24718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обеспечение за выслугу лет лицам, замещавшим муниципальные должности и муниципальным служащим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4143372" y="4286256"/>
            <a:ext cx="2582931" cy="571504"/>
          </a:xfrm>
          <a:custGeom>
            <a:avLst/>
            <a:gdLst>
              <a:gd name="connsiteX0" fmla="*/ 0 w 2518794"/>
              <a:gd name="connsiteY0" fmla="*/ 46939 h 469388"/>
              <a:gd name="connsiteX1" fmla="*/ 46939 w 2518794"/>
              <a:gd name="connsiteY1" fmla="*/ 0 h 469388"/>
              <a:gd name="connsiteX2" fmla="*/ 2471855 w 2518794"/>
              <a:gd name="connsiteY2" fmla="*/ 0 h 469388"/>
              <a:gd name="connsiteX3" fmla="*/ 2518794 w 2518794"/>
              <a:gd name="connsiteY3" fmla="*/ 46939 h 469388"/>
              <a:gd name="connsiteX4" fmla="*/ 2518794 w 2518794"/>
              <a:gd name="connsiteY4" fmla="*/ 422449 h 469388"/>
              <a:gd name="connsiteX5" fmla="*/ 2471855 w 2518794"/>
              <a:gd name="connsiteY5" fmla="*/ 469388 h 469388"/>
              <a:gd name="connsiteX6" fmla="*/ 46939 w 2518794"/>
              <a:gd name="connsiteY6" fmla="*/ 469388 h 469388"/>
              <a:gd name="connsiteX7" fmla="*/ 0 w 2518794"/>
              <a:gd name="connsiteY7" fmla="*/ 422449 h 469388"/>
              <a:gd name="connsiteX8" fmla="*/ 0 w 25187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2471855" y="0"/>
                </a:lnTo>
                <a:cubicBezTo>
                  <a:pt x="2497779" y="0"/>
                  <a:pt x="2518794" y="21015"/>
                  <a:pt x="2518794" y="46939"/>
                </a:cubicBezTo>
                <a:lnTo>
                  <a:pt x="2518794" y="422449"/>
                </a:lnTo>
                <a:cubicBezTo>
                  <a:pt x="2518794" y="448373"/>
                  <a:pt x="2497779" y="469388"/>
                  <a:pt x="24718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социально-ориентированных некоммерческих организаций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143372" y="4929199"/>
            <a:ext cx="2571768" cy="571504"/>
          </a:xfrm>
          <a:custGeom>
            <a:avLst/>
            <a:gdLst>
              <a:gd name="connsiteX0" fmla="*/ 0 w 2518794"/>
              <a:gd name="connsiteY0" fmla="*/ 46939 h 469388"/>
              <a:gd name="connsiteX1" fmla="*/ 46939 w 2518794"/>
              <a:gd name="connsiteY1" fmla="*/ 0 h 469388"/>
              <a:gd name="connsiteX2" fmla="*/ 2471855 w 2518794"/>
              <a:gd name="connsiteY2" fmla="*/ 0 h 469388"/>
              <a:gd name="connsiteX3" fmla="*/ 2518794 w 2518794"/>
              <a:gd name="connsiteY3" fmla="*/ 46939 h 469388"/>
              <a:gd name="connsiteX4" fmla="*/ 2518794 w 2518794"/>
              <a:gd name="connsiteY4" fmla="*/ 422449 h 469388"/>
              <a:gd name="connsiteX5" fmla="*/ 2471855 w 2518794"/>
              <a:gd name="connsiteY5" fmla="*/ 469388 h 469388"/>
              <a:gd name="connsiteX6" fmla="*/ 46939 w 2518794"/>
              <a:gd name="connsiteY6" fmla="*/ 469388 h 469388"/>
              <a:gd name="connsiteX7" fmla="*/ 0 w 2518794"/>
              <a:gd name="connsiteY7" fmla="*/ 422449 h 469388"/>
              <a:gd name="connsiteX8" fmla="*/ 0 w 25187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2471855" y="0"/>
                </a:lnTo>
                <a:cubicBezTo>
                  <a:pt x="2497779" y="0"/>
                  <a:pt x="2518794" y="21015"/>
                  <a:pt x="2518794" y="46939"/>
                </a:cubicBezTo>
                <a:lnTo>
                  <a:pt x="2518794" y="422449"/>
                </a:lnTo>
                <a:cubicBezTo>
                  <a:pt x="2518794" y="448373"/>
                  <a:pt x="2497779" y="469388"/>
                  <a:pt x="24718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лиц, имеющих звание «Почетный гражданин Майкопского района»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207509" y="5572140"/>
            <a:ext cx="2518794" cy="642941"/>
          </a:xfrm>
          <a:custGeom>
            <a:avLst/>
            <a:gdLst>
              <a:gd name="connsiteX0" fmla="*/ 0 w 2518794"/>
              <a:gd name="connsiteY0" fmla="*/ 46939 h 469388"/>
              <a:gd name="connsiteX1" fmla="*/ 46939 w 2518794"/>
              <a:gd name="connsiteY1" fmla="*/ 0 h 469388"/>
              <a:gd name="connsiteX2" fmla="*/ 2471855 w 2518794"/>
              <a:gd name="connsiteY2" fmla="*/ 0 h 469388"/>
              <a:gd name="connsiteX3" fmla="*/ 2518794 w 2518794"/>
              <a:gd name="connsiteY3" fmla="*/ 46939 h 469388"/>
              <a:gd name="connsiteX4" fmla="*/ 2518794 w 2518794"/>
              <a:gd name="connsiteY4" fmla="*/ 422449 h 469388"/>
              <a:gd name="connsiteX5" fmla="*/ 2471855 w 2518794"/>
              <a:gd name="connsiteY5" fmla="*/ 469388 h 469388"/>
              <a:gd name="connsiteX6" fmla="*/ 46939 w 2518794"/>
              <a:gd name="connsiteY6" fmla="*/ 469388 h 469388"/>
              <a:gd name="connsiteX7" fmla="*/ 0 w 2518794"/>
              <a:gd name="connsiteY7" fmla="*/ 422449 h 469388"/>
              <a:gd name="connsiteX8" fmla="*/ 0 w 25187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2471855" y="0"/>
                </a:lnTo>
                <a:cubicBezTo>
                  <a:pt x="2497779" y="0"/>
                  <a:pt x="2518794" y="21015"/>
                  <a:pt x="2518794" y="46939"/>
                </a:cubicBezTo>
                <a:lnTo>
                  <a:pt x="2518794" y="422449"/>
                </a:lnTo>
                <a:cubicBezTo>
                  <a:pt x="2518794" y="448373"/>
                  <a:pt x="2497779" y="469388"/>
                  <a:pt x="24718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658" tIns="55658" rIns="55658" bIns="5565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единовременной денежной выплаты, в связи с поздравлением ветеранов ВОВ с юбилейными днями рождения</a:t>
            </a:r>
            <a:endParaRPr lang="ru-RU" sz="1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7549228" y="2560048"/>
            <a:ext cx="648000" cy="286843"/>
          </a:xfrm>
          <a:custGeom>
            <a:avLst/>
            <a:gdLst>
              <a:gd name="connsiteX0" fmla="*/ 0 w 836567"/>
              <a:gd name="connsiteY0" fmla="*/ 28684 h 286843"/>
              <a:gd name="connsiteX1" fmla="*/ 28684 w 836567"/>
              <a:gd name="connsiteY1" fmla="*/ 0 h 286843"/>
              <a:gd name="connsiteX2" fmla="*/ 807883 w 836567"/>
              <a:gd name="connsiteY2" fmla="*/ 0 h 286843"/>
              <a:gd name="connsiteX3" fmla="*/ 836567 w 836567"/>
              <a:gd name="connsiteY3" fmla="*/ 28684 h 286843"/>
              <a:gd name="connsiteX4" fmla="*/ 836567 w 836567"/>
              <a:gd name="connsiteY4" fmla="*/ 258159 h 286843"/>
              <a:gd name="connsiteX5" fmla="*/ 807883 w 836567"/>
              <a:gd name="connsiteY5" fmla="*/ 286843 h 286843"/>
              <a:gd name="connsiteX6" fmla="*/ 28684 w 836567"/>
              <a:gd name="connsiteY6" fmla="*/ 286843 h 286843"/>
              <a:gd name="connsiteX7" fmla="*/ 0 w 836567"/>
              <a:gd name="connsiteY7" fmla="*/ 258159 h 286843"/>
              <a:gd name="connsiteX8" fmla="*/ 0 w 836567"/>
              <a:gd name="connsiteY8" fmla="*/ 28684 h 2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567" h="286843">
                <a:moveTo>
                  <a:pt x="0" y="28684"/>
                </a:moveTo>
                <a:cubicBezTo>
                  <a:pt x="0" y="12842"/>
                  <a:pt x="12842" y="0"/>
                  <a:pt x="28684" y="0"/>
                </a:cubicBezTo>
                <a:lnTo>
                  <a:pt x="807883" y="0"/>
                </a:lnTo>
                <a:cubicBezTo>
                  <a:pt x="823725" y="0"/>
                  <a:pt x="836567" y="12842"/>
                  <a:pt x="836567" y="28684"/>
                </a:cubicBezTo>
                <a:lnTo>
                  <a:pt x="836567" y="258159"/>
                </a:lnTo>
                <a:cubicBezTo>
                  <a:pt x="836567" y="274001"/>
                  <a:pt x="823725" y="286843"/>
                  <a:pt x="807883" y="286843"/>
                </a:cubicBezTo>
                <a:lnTo>
                  <a:pt x="28684" y="286843"/>
                </a:lnTo>
                <a:cubicBezTo>
                  <a:pt x="12842" y="286843"/>
                  <a:pt x="0" y="274001"/>
                  <a:pt x="0" y="258159"/>
                </a:cubicBezTo>
                <a:lnTo>
                  <a:pt x="0" y="2868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21" tIns="54121" rIns="54121" bIns="541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7549228" y="2875274"/>
            <a:ext cx="648000" cy="553725"/>
          </a:xfrm>
          <a:custGeom>
            <a:avLst/>
            <a:gdLst>
              <a:gd name="connsiteX0" fmla="*/ 0 w 833304"/>
              <a:gd name="connsiteY0" fmla="*/ 46939 h 469388"/>
              <a:gd name="connsiteX1" fmla="*/ 46939 w 833304"/>
              <a:gd name="connsiteY1" fmla="*/ 0 h 469388"/>
              <a:gd name="connsiteX2" fmla="*/ 786365 w 833304"/>
              <a:gd name="connsiteY2" fmla="*/ 0 h 469388"/>
              <a:gd name="connsiteX3" fmla="*/ 833304 w 833304"/>
              <a:gd name="connsiteY3" fmla="*/ 46939 h 469388"/>
              <a:gd name="connsiteX4" fmla="*/ 833304 w 833304"/>
              <a:gd name="connsiteY4" fmla="*/ 422449 h 469388"/>
              <a:gd name="connsiteX5" fmla="*/ 786365 w 833304"/>
              <a:gd name="connsiteY5" fmla="*/ 469388 h 469388"/>
              <a:gd name="connsiteX6" fmla="*/ 46939 w 833304"/>
              <a:gd name="connsiteY6" fmla="*/ 469388 h 469388"/>
              <a:gd name="connsiteX7" fmla="*/ 0 w 833304"/>
              <a:gd name="connsiteY7" fmla="*/ 422449 h 469388"/>
              <a:gd name="connsiteX8" fmla="*/ 0 w 83330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30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86365" y="0"/>
                </a:lnTo>
                <a:cubicBezTo>
                  <a:pt x="812289" y="0"/>
                  <a:pt x="833304" y="21015"/>
                  <a:pt x="833304" y="46939"/>
                </a:cubicBezTo>
                <a:lnTo>
                  <a:pt x="833304" y="422449"/>
                </a:lnTo>
                <a:cubicBezTo>
                  <a:pt x="833304" y="448373"/>
                  <a:pt x="812289" y="469388"/>
                  <a:pt x="78636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7549228" y="3571876"/>
            <a:ext cx="648000" cy="500065"/>
          </a:xfrm>
          <a:custGeom>
            <a:avLst/>
            <a:gdLst>
              <a:gd name="connsiteX0" fmla="*/ 0 w 826816"/>
              <a:gd name="connsiteY0" fmla="*/ 46939 h 469388"/>
              <a:gd name="connsiteX1" fmla="*/ 46939 w 826816"/>
              <a:gd name="connsiteY1" fmla="*/ 0 h 469388"/>
              <a:gd name="connsiteX2" fmla="*/ 779877 w 826816"/>
              <a:gd name="connsiteY2" fmla="*/ 0 h 469388"/>
              <a:gd name="connsiteX3" fmla="*/ 826816 w 826816"/>
              <a:gd name="connsiteY3" fmla="*/ 46939 h 469388"/>
              <a:gd name="connsiteX4" fmla="*/ 826816 w 826816"/>
              <a:gd name="connsiteY4" fmla="*/ 422449 h 469388"/>
              <a:gd name="connsiteX5" fmla="*/ 779877 w 826816"/>
              <a:gd name="connsiteY5" fmla="*/ 469388 h 469388"/>
              <a:gd name="connsiteX6" fmla="*/ 46939 w 826816"/>
              <a:gd name="connsiteY6" fmla="*/ 469388 h 469388"/>
              <a:gd name="connsiteX7" fmla="*/ 0 w 826816"/>
              <a:gd name="connsiteY7" fmla="*/ 422449 h 469388"/>
              <a:gd name="connsiteX8" fmla="*/ 0 w 826816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816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79877" y="0"/>
                </a:lnTo>
                <a:cubicBezTo>
                  <a:pt x="805801" y="0"/>
                  <a:pt x="826816" y="21015"/>
                  <a:pt x="826816" y="46939"/>
                </a:cubicBezTo>
                <a:lnTo>
                  <a:pt x="826816" y="422449"/>
                </a:lnTo>
                <a:cubicBezTo>
                  <a:pt x="826816" y="448373"/>
                  <a:pt x="805801" y="469388"/>
                  <a:pt x="779877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647,8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7549228" y="4286256"/>
            <a:ext cx="648000" cy="500065"/>
          </a:xfrm>
          <a:custGeom>
            <a:avLst/>
            <a:gdLst>
              <a:gd name="connsiteX0" fmla="*/ 0 w 813991"/>
              <a:gd name="connsiteY0" fmla="*/ 46939 h 469388"/>
              <a:gd name="connsiteX1" fmla="*/ 46939 w 813991"/>
              <a:gd name="connsiteY1" fmla="*/ 0 h 469388"/>
              <a:gd name="connsiteX2" fmla="*/ 767052 w 813991"/>
              <a:gd name="connsiteY2" fmla="*/ 0 h 469388"/>
              <a:gd name="connsiteX3" fmla="*/ 813991 w 813991"/>
              <a:gd name="connsiteY3" fmla="*/ 46939 h 469388"/>
              <a:gd name="connsiteX4" fmla="*/ 813991 w 813991"/>
              <a:gd name="connsiteY4" fmla="*/ 422449 h 469388"/>
              <a:gd name="connsiteX5" fmla="*/ 767052 w 813991"/>
              <a:gd name="connsiteY5" fmla="*/ 469388 h 469388"/>
              <a:gd name="connsiteX6" fmla="*/ 46939 w 813991"/>
              <a:gd name="connsiteY6" fmla="*/ 469388 h 469388"/>
              <a:gd name="connsiteX7" fmla="*/ 0 w 813991"/>
              <a:gd name="connsiteY7" fmla="*/ 422449 h 469388"/>
              <a:gd name="connsiteX8" fmla="*/ 0 w 813991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991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67052" y="0"/>
                </a:lnTo>
                <a:cubicBezTo>
                  <a:pt x="792976" y="0"/>
                  <a:pt x="813991" y="21015"/>
                  <a:pt x="813991" y="46939"/>
                </a:cubicBezTo>
                <a:lnTo>
                  <a:pt x="813991" y="422449"/>
                </a:lnTo>
                <a:cubicBezTo>
                  <a:pt x="813991" y="448373"/>
                  <a:pt x="792976" y="469388"/>
                  <a:pt x="767052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7549228" y="4929198"/>
            <a:ext cx="648000" cy="571503"/>
          </a:xfrm>
          <a:custGeom>
            <a:avLst/>
            <a:gdLst>
              <a:gd name="connsiteX0" fmla="*/ 0 w 788935"/>
              <a:gd name="connsiteY0" fmla="*/ 46939 h 469388"/>
              <a:gd name="connsiteX1" fmla="*/ 46939 w 788935"/>
              <a:gd name="connsiteY1" fmla="*/ 0 h 469388"/>
              <a:gd name="connsiteX2" fmla="*/ 741996 w 788935"/>
              <a:gd name="connsiteY2" fmla="*/ 0 h 469388"/>
              <a:gd name="connsiteX3" fmla="*/ 788935 w 788935"/>
              <a:gd name="connsiteY3" fmla="*/ 46939 h 469388"/>
              <a:gd name="connsiteX4" fmla="*/ 788935 w 788935"/>
              <a:gd name="connsiteY4" fmla="*/ 422449 h 469388"/>
              <a:gd name="connsiteX5" fmla="*/ 741996 w 788935"/>
              <a:gd name="connsiteY5" fmla="*/ 469388 h 469388"/>
              <a:gd name="connsiteX6" fmla="*/ 46939 w 788935"/>
              <a:gd name="connsiteY6" fmla="*/ 469388 h 469388"/>
              <a:gd name="connsiteX7" fmla="*/ 0 w 788935"/>
              <a:gd name="connsiteY7" fmla="*/ 422449 h 469388"/>
              <a:gd name="connsiteX8" fmla="*/ 0 w 788935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935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41996" y="0"/>
                </a:lnTo>
                <a:cubicBezTo>
                  <a:pt x="767920" y="0"/>
                  <a:pt x="788935" y="21015"/>
                  <a:pt x="788935" y="46939"/>
                </a:cubicBezTo>
                <a:lnTo>
                  <a:pt x="788935" y="422449"/>
                </a:lnTo>
                <a:cubicBezTo>
                  <a:pt x="788935" y="448373"/>
                  <a:pt x="767920" y="469388"/>
                  <a:pt x="741996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7570649" y="5572140"/>
            <a:ext cx="648000" cy="642941"/>
          </a:xfrm>
          <a:custGeom>
            <a:avLst/>
            <a:gdLst>
              <a:gd name="connsiteX0" fmla="*/ 0 w 741113"/>
              <a:gd name="connsiteY0" fmla="*/ 46939 h 469388"/>
              <a:gd name="connsiteX1" fmla="*/ 46939 w 741113"/>
              <a:gd name="connsiteY1" fmla="*/ 0 h 469388"/>
              <a:gd name="connsiteX2" fmla="*/ 694174 w 741113"/>
              <a:gd name="connsiteY2" fmla="*/ 0 h 469388"/>
              <a:gd name="connsiteX3" fmla="*/ 741113 w 741113"/>
              <a:gd name="connsiteY3" fmla="*/ 46939 h 469388"/>
              <a:gd name="connsiteX4" fmla="*/ 741113 w 741113"/>
              <a:gd name="connsiteY4" fmla="*/ 422449 h 469388"/>
              <a:gd name="connsiteX5" fmla="*/ 694174 w 741113"/>
              <a:gd name="connsiteY5" fmla="*/ 469388 h 469388"/>
              <a:gd name="connsiteX6" fmla="*/ 46939 w 741113"/>
              <a:gd name="connsiteY6" fmla="*/ 469388 h 469388"/>
              <a:gd name="connsiteX7" fmla="*/ 0 w 741113"/>
              <a:gd name="connsiteY7" fmla="*/ 422449 h 469388"/>
              <a:gd name="connsiteX8" fmla="*/ 0 w 741113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113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694174" y="0"/>
                </a:lnTo>
                <a:cubicBezTo>
                  <a:pt x="720098" y="0"/>
                  <a:pt x="741113" y="21015"/>
                  <a:pt x="741113" y="46939"/>
                </a:cubicBezTo>
                <a:lnTo>
                  <a:pt x="741113" y="422449"/>
                </a:lnTo>
                <a:cubicBezTo>
                  <a:pt x="741113" y="448373"/>
                  <a:pt x="720098" y="469388"/>
                  <a:pt x="694174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8287596" y="2560048"/>
            <a:ext cx="648000" cy="286843"/>
          </a:xfrm>
          <a:custGeom>
            <a:avLst/>
            <a:gdLst>
              <a:gd name="connsiteX0" fmla="*/ 0 w 893995"/>
              <a:gd name="connsiteY0" fmla="*/ 28684 h 286843"/>
              <a:gd name="connsiteX1" fmla="*/ 28684 w 893995"/>
              <a:gd name="connsiteY1" fmla="*/ 0 h 286843"/>
              <a:gd name="connsiteX2" fmla="*/ 865311 w 893995"/>
              <a:gd name="connsiteY2" fmla="*/ 0 h 286843"/>
              <a:gd name="connsiteX3" fmla="*/ 893995 w 893995"/>
              <a:gd name="connsiteY3" fmla="*/ 28684 h 286843"/>
              <a:gd name="connsiteX4" fmla="*/ 893995 w 893995"/>
              <a:gd name="connsiteY4" fmla="*/ 258159 h 286843"/>
              <a:gd name="connsiteX5" fmla="*/ 865311 w 893995"/>
              <a:gd name="connsiteY5" fmla="*/ 286843 h 286843"/>
              <a:gd name="connsiteX6" fmla="*/ 28684 w 893995"/>
              <a:gd name="connsiteY6" fmla="*/ 286843 h 286843"/>
              <a:gd name="connsiteX7" fmla="*/ 0 w 893995"/>
              <a:gd name="connsiteY7" fmla="*/ 258159 h 286843"/>
              <a:gd name="connsiteX8" fmla="*/ 0 w 893995"/>
              <a:gd name="connsiteY8" fmla="*/ 28684 h 2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995" h="286843">
                <a:moveTo>
                  <a:pt x="0" y="28684"/>
                </a:moveTo>
                <a:cubicBezTo>
                  <a:pt x="0" y="12842"/>
                  <a:pt x="12842" y="0"/>
                  <a:pt x="28684" y="0"/>
                </a:cubicBezTo>
                <a:lnTo>
                  <a:pt x="865311" y="0"/>
                </a:lnTo>
                <a:cubicBezTo>
                  <a:pt x="881153" y="0"/>
                  <a:pt x="893995" y="12842"/>
                  <a:pt x="893995" y="28684"/>
                </a:cubicBezTo>
                <a:lnTo>
                  <a:pt x="893995" y="258159"/>
                </a:lnTo>
                <a:cubicBezTo>
                  <a:pt x="893995" y="274001"/>
                  <a:pt x="881153" y="286843"/>
                  <a:pt x="865311" y="286843"/>
                </a:cubicBezTo>
                <a:lnTo>
                  <a:pt x="28684" y="286843"/>
                </a:lnTo>
                <a:cubicBezTo>
                  <a:pt x="12842" y="286843"/>
                  <a:pt x="0" y="274001"/>
                  <a:pt x="0" y="258159"/>
                </a:cubicBezTo>
                <a:lnTo>
                  <a:pt x="0" y="2868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21" tIns="54121" rIns="54121" bIns="541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8287596" y="2878874"/>
            <a:ext cx="648000" cy="550125"/>
          </a:xfrm>
          <a:custGeom>
            <a:avLst/>
            <a:gdLst>
              <a:gd name="connsiteX0" fmla="*/ 0 w 890508"/>
              <a:gd name="connsiteY0" fmla="*/ 46939 h 469388"/>
              <a:gd name="connsiteX1" fmla="*/ 46939 w 890508"/>
              <a:gd name="connsiteY1" fmla="*/ 0 h 469388"/>
              <a:gd name="connsiteX2" fmla="*/ 843569 w 890508"/>
              <a:gd name="connsiteY2" fmla="*/ 0 h 469388"/>
              <a:gd name="connsiteX3" fmla="*/ 890508 w 890508"/>
              <a:gd name="connsiteY3" fmla="*/ 46939 h 469388"/>
              <a:gd name="connsiteX4" fmla="*/ 890508 w 890508"/>
              <a:gd name="connsiteY4" fmla="*/ 422449 h 469388"/>
              <a:gd name="connsiteX5" fmla="*/ 843569 w 890508"/>
              <a:gd name="connsiteY5" fmla="*/ 469388 h 469388"/>
              <a:gd name="connsiteX6" fmla="*/ 46939 w 890508"/>
              <a:gd name="connsiteY6" fmla="*/ 469388 h 469388"/>
              <a:gd name="connsiteX7" fmla="*/ 0 w 890508"/>
              <a:gd name="connsiteY7" fmla="*/ 422449 h 469388"/>
              <a:gd name="connsiteX8" fmla="*/ 0 w 890508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508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843569" y="0"/>
                </a:lnTo>
                <a:cubicBezTo>
                  <a:pt x="869493" y="0"/>
                  <a:pt x="890508" y="21015"/>
                  <a:pt x="890508" y="46939"/>
                </a:cubicBezTo>
                <a:lnTo>
                  <a:pt x="890508" y="422449"/>
                </a:lnTo>
                <a:cubicBezTo>
                  <a:pt x="890508" y="448373"/>
                  <a:pt x="869493" y="469388"/>
                  <a:pt x="843569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8292166" y="3571876"/>
            <a:ext cx="648000" cy="500065"/>
          </a:xfrm>
          <a:custGeom>
            <a:avLst/>
            <a:gdLst>
              <a:gd name="connsiteX0" fmla="*/ 0 w 883575"/>
              <a:gd name="connsiteY0" fmla="*/ 46939 h 469388"/>
              <a:gd name="connsiteX1" fmla="*/ 46939 w 883575"/>
              <a:gd name="connsiteY1" fmla="*/ 0 h 469388"/>
              <a:gd name="connsiteX2" fmla="*/ 836636 w 883575"/>
              <a:gd name="connsiteY2" fmla="*/ 0 h 469388"/>
              <a:gd name="connsiteX3" fmla="*/ 883575 w 883575"/>
              <a:gd name="connsiteY3" fmla="*/ 46939 h 469388"/>
              <a:gd name="connsiteX4" fmla="*/ 883575 w 883575"/>
              <a:gd name="connsiteY4" fmla="*/ 422449 h 469388"/>
              <a:gd name="connsiteX5" fmla="*/ 836636 w 883575"/>
              <a:gd name="connsiteY5" fmla="*/ 469388 h 469388"/>
              <a:gd name="connsiteX6" fmla="*/ 46939 w 883575"/>
              <a:gd name="connsiteY6" fmla="*/ 469388 h 469388"/>
              <a:gd name="connsiteX7" fmla="*/ 0 w 883575"/>
              <a:gd name="connsiteY7" fmla="*/ 422449 h 469388"/>
              <a:gd name="connsiteX8" fmla="*/ 0 w 883575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75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836636" y="0"/>
                </a:lnTo>
                <a:cubicBezTo>
                  <a:pt x="862560" y="0"/>
                  <a:pt x="883575" y="21015"/>
                  <a:pt x="883575" y="46939"/>
                </a:cubicBezTo>
                <a:lnTo>
                  <a:pt x="883575" y="422449"/>
                </a:lnTo>
                <a:cubicBezTo>
                  <a:pt x="883575" y="448373"/>
                  <a:pt x="862560" y="469388"/>
                  <a:pt x="836636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8287596" y="4286256"/>
            <a:ext cx="648000" cy="500065"/>
          </a:xfrm>
          <a:custGeom>
            <a:avLst/>
            <a:gdLst>
              <a:gd name="connsiteX0" fmla="*/ 0 w 869870"/>
              <a:gd name="connsiteY0" fmla="*/ 46939 h 469388"/>
              <a:gd name="connsiteX1" fmla="*/ 46939 w 869870"/>
              <a:gd name="connsiteY1" fmla="*/ 0 h 469388"/>
              <a:gd name="connsiteX2" fmla="*/ 822931 w 869870"/>
              <a:gd name="connsiteY2" fmla="*/ 0 h 469388"/>
              <a:gd name="connsiteX3" fmla="*/ 869870 w 869870"/>
              <a:gd name="connsiteY3" fmla="*/ 46939 h 469388"/>
              <a:gd name="connsiteX4" fmla="*/ 869870 w 869870"/>
              <a:gd name="connsiteY4" fmla="*/ 422449 h 469388"/>
              <a:gd name="connsiteX5" fmla="*/ 822931 w 869870"/>
              <a:gd name="connsiteY5" fmla="*/ 469388 h 469388"/>
              <a:gd name="connsiteX6" fmla="*/ 46939 w 869870"/>
              <a:gd name="connsiteY6" fmla="*/ 469388 h 469388"/>
              <a:gd name="connsiteX7" fmla="*/ 0 w 869870"/>
              <a:gd name="connsiteY7" fmla="*/ 422449 h 469388"/>
              <a:gd name="connsiteX8" fmla="*/ 0 w 869870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870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822931" y="0"/>
                </a:lnTo>
                <a:cubicBezTo>
                  <a:pt x="848855" y="0"/>
                  <a:pt x="869870" y="21015"/>
                  <a:pt x="869870" y="46939"/>
                </a:cubicBezTo>
                <a:lnTo>
                  <a:pt x="869870" y="422449"/>
                </a:lnTo>
                <a:cubicBezTo>
                  <a:pt x="869870" y="448373"/>
                  <a:pt x="848855" y="469388"/>
                  <a:pt x="822931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8287596" y="4929198"/>
            <a:ext cx="648000" cy="500065"/>
          </a:xfrm>
          <a:custGeom>
            <a:avLst/>
            <a:gdLst>
              <a:gd name="connsiteX0" fmla="*/ 0 w 843094"/>
              <a:gd name="connsiteY0" fmla="*/ 46939 h 469388"/>
              <a:gd name="connsiteX1" fmla="*/ 46939 w 843094"/>
              <a:gd name="connsiteY1" fmla="*/ 0 h 469388"/>
              <a:gd name="connsiteX2" fmla="*/ 796155 w 843094"/>
              <a:gd name="connsiteY2" fmla="*/ 0 h 469388"/>
              <a:gd name="connsiteX3" fmla="*/ 843094 w 843094"/>
              <a:gd name="connsiteY3" fmla="*/ 46939 h 469388"/>
              <a:gd name="connsiteX4" fmla="*/ 843094 w 843094"/>
              <a:gd name="connsiteY4" fmla="*/ 422449 h 469388"/>
              <a:gd name="connsiteX5" fmla="*/ 796155 w 843094"/>
              <a:gd name="connsiteY5" fmla="*/ 469388 h 469388"/>
              <a:gd name="connsiteX6" fmla="*/ 46939 w 843094"/>
              <a:gd name="connsiteY6" fmla="*/ 469388 h 469388"/>
              <a:gd name="connsiteX7" fmla="*/ 0 w 843094"/>
              <a:gd name="connsiteY7" fmla="*/ 422449 h 469388"/>
              <a:gd name="connsiteX8" fmla="*/ 0 w 8430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30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96155" y="0"/>
                </a:lnTo>
                <a:cubicBezTo>
                  <a:pt x="822079" y="0"/>
                  <a:pt x="843094" y="21015"/>
                  <a:pt x="843094" y="46939"/>
                </a:cubicBezTo>
                <a:lnTo>
                  <a:pt x="843094" y="422449"/>
                </a:lnTo>
                <a:cubicBezTo>
                  <a:pt x="843094" y="448373"/>
                  <a:pt x="822079" y="469388"/>
                  <a:pt x="7961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8287596" y="5572140"/>
            <a:ext cx="648000" cy="642941"/>
          </a:xfrm>
          <a:custGeom>
            <a:avLst/>
            <a:gdLst>
              <a:gd name="connsiteX0" fmla="*/ 0 w 791989"/>
              <a:gd name="connsiteY0" fmla="*/ 46939 h 469388"/>
              <a:gd name="connsiteX1" fmla="*/ 46939 w 791989"/>
              <a:gd name="connsiteY1" fmla="*/ 0 h 469388"/>
              <a:gd name="connsiteX2" fmla="*/ 745050 w 791989"/>
              <a:gd name="connsiteY2" fmla="*/ 0 h 469388"/>
              <a:gd name="connsiteX3" fmla="*/ 791989 w 791989"/>
              <a:gd name="connsiteY3" fmla="*/ 46939 h 469388"/>
              <a:gd name="connsiteX4" fmla="*/ 791989 w 791989"/>
              <a:gd name="connsiteY4" fmla="*/ 422449 h 469388"/>
              <a:gd name="connsiteX5" fmla="*/ 745050 w 791989"/>
              <a:gd name="connsiteY5" fmla="*/ 469388 h 469388"/>
              <a:gd name="connsiteX6" fmla="*/ 46939 w 791989"/>
              <a:gd name="connsiteY6" fmla="*/ 469388 h 469388"/>
              <a:gd name="connsiteX7" fmla="*/ 0 w 791989"/>
              <a:gd name="connsiteY7" fmla="*/ 422449 h 469388"/>
              <a:gd name="connsiteX8" fmla="*/ 0 w 791989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89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45050" y="0"/>
                </a:lnTo>
                <a:cubicBezTo>
                  <a:pt x="770974" y="0"/>
                  <a:pt x="791989" y="21015"/>
                  <a:pt x="791989" y="46939"/>
                </a:cubicBezTo>
                <a:lnTo>
                  <a:pt x="791989" y="422449"/>
                </a:lnTo>
                <a:cubicBezTo>
                  <a:pt x="791989" y="448373"/>
                  <a:pt x="770974" y="469388"/>
                  <a:pt x="745050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9728" y="0"/>
            <a:ext cx="7613500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МО "Майкопский район"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«Социальное развитие»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6818633" y="2560048"/>
            <a:ext cx="648000" cy="286843"/>
          </a:xfrm>
          <a:custGeom>
            <a:avLst/>
            <a:gdLst>
              <a:gd name="connsiteX0" fmla="*/ 0 w 836567"/>
              <a:gd name="connsiteY0" fmla="*/ 28684 h 286843"/>
              <a:gd name="connsiteX1" fmla="*/ 28684 w 836567"/>
              <a:gd name="connsiteY1" fmla="*/ 0 h 286843"/>
              <a:gd name="connsiteX2" fmla="*/ 807883 w 836567"/>
              <a:gd name="connsiteY2" fmla="*/ 0 h 286843"/>
              <a:gd name="connsiteX3" fmla="*/ 836567 w 836567"/>
              <a:gd name="connsiteY3" fmla="*/ 28684 h 286843"/>
              <a:gd name="connsiteX4" fmla="*/ 836567 w 836567"/>
              <a:gd name="connsiteY4" fmla="*/ 258159 h 286843"/>
              <a:gd name="connsiteX5" fmla="*/ 807883 w 836567"/>
              <a:gd name="connsiteY5" fmla="*/ 286843 h 286843"/>
              <a:gd name="connsiteX6" fmla="*/ 28684 w 836567"/>
              <a:gd name="connsiteY6" fmla="*/ 286843 h 286843"/>
              <a:gd name="connsiteX7" fmla="*/ 0 w 836567"/>
              <a:gd name="connsiteY7" fmla="*/ 258159 h 286843"/>
              <a:gd name="connsiteX8" fmla="*/ 0 w 836567"/>
              <a:gd name="connsiteY8" fmla="*/ 28684 h 2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567" h="286843">
                <a:moveTo>
                  <a:pt x="0" y="28684"/>
                </a:moveTo>
                <a:cubicBezTo>
                  <a:pt x="0" y="12842"/>
                  <a:pt x="12842" y="0"/>
                  <a:pt x="28684" y="0"/>
                </a:cubicBezTo>
                <a:lnTo>
                  <a:pt x="807883" y="0"/>
                </a:lnTo>
                <a:cubicBezTo>
                  <a:pt x="823725" y="0"/>
                  <a:pt x="836567" y="12842"/>
                  <a:pt x="836567" y="28684"/>
                </a:cubicBezTo>
                <a:lnTo>
                  <a:pt x="836567" y="258159"/>
                </a:lnTo>
                <a:cubicBezTo>
                  <a:pt x="836567" y="274001"/>
                  <a:pt x="823725" y="286843"/>
                  <a:pt x="807883" y="286843"/>
                </a:cubicBezTo>
                <a:lnTo>
                  <a:pt x="28684" y="286843"/>
                </a:lnTo>
                <a:cubicBezTo>
                  <a:pt x="12842" y="286843"/>
                  <a:pt x="0" y="274001"/>
                  <a:pt x="0" y="258159"/>
                </a:cubicBezTo>
                <a:lnTo>
                  <a:pt x="0" y="2868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21" tIns="54121" rIns="54121" bIns="541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6818633" y="2879318"/>
            <a:ext cx="648000" cy="549681"/>
          </a:xfrm>
          <a:custGeom>
            <a:avLst/>
            <a:gdLst>
              <a:gd name="connsiteX0" fmla="*/ 0 w 833304"/>
              <a:gd name="connsiteY0" fmla="*/ 46939 h 469388"/>
              <a:gd name="connsiteX1" fmla="*/ 46939 w 833304"/>
              <a:gd name="connsiteY1" fmla="*/ 0 h 469388"/>
              <a:gd name="connsiteX2" fmla="*/ 786365 w 833304"/>
              <a:gd name="connsiteY2" fmla="*/ 0 h 469388"/>
              <a:gd name="connsiteX3" fmla="*/ 833304 w 833304"/>
              <a:gd name="connsiteY3" fmla="*/ 46939 h 469388"/>
              <a:gd name="connsiteX4" fmla="*/ 833304 w 833304"/>
              <a:gd name="connsiteY4" fmla="*/ 422449 h 469388"/>
              <a:gd name="connsiteX5" fmla="*/ 786365 w 833304"/>
              <a:gd name="connsiteY5" fmla="*/ 469388 h 469388"/>
              <a:gd name="connsiteX6" fmla="*/ 46939 w 833304"/>
              <a:gd name="connsiteY6" fmla="*/ 469388 h 469388"/>
              <a:gd name="connsiteX7" fmla="*/ 0 w 833304"/>
              <a:gd name="connsiteY7" fmla="*/ 422449 h 469388"/>
              <a:gd name="connsiteX8" fmla="*/ 0 w 83330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30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86365" y="0"/>
                </a:lnTo>
                <a:cubicBezTo>
                  <a:pt x="812289" y="0"/>
                  <a:pt x="833304" y="21015"/>
                  <a:pt x="833304" y="46939"/>
                </a:cubicBezTo>
                <a:lnTo>
                  <a:pt x="833304" y="422449"/>
                </a:lnTo>
                <a:cubicBezTo>
                  <a:pt x="833304" y="448373"/>
                  <a:pt x="812289" y="469388"/>
                  <a:pt x="78636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400,0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6818633" y="3571876"/>
            <a:ext cx="648000" cy="571503"/>
          </a:xfrm>
          <a:custGeom>
            <a:avLst/>
            <a:gdLst>
              <a:gd name="connsiteX0" fmla="*/ 0 w 826816"/>
              <a:gd name="connsiteY0" fmla="*/ 46939 h 469388"/>
              <a:gd name="connsiteX1" fmla="*/ 46939 w 826816"/>
              <a:gd name="connsiteY1" fmla="*/ 0 h 469388"/>
              <a:gd name="connsiteX2" fmla="*/ 779877 w 826816"/>
              <a:gd name="connsiteY2" fmla="*/ 0 h 469388"/>
              <a:gd name="connsiteX3" fmla="*/ 826816 w 826816"/>
              <a:gd name="connsiteY3" fmla="*/ 46939 h 469388"/>
              <a:gd name="connsiteX4" fmla="*/ 826816 w 826816"/>
              <a:gd name="connsiteY4" fmla="*/ 422449 h 469388"/>
              <a:gd name="connsiteX5" fmla="*/ 779877 w 826816"/>
              <a:gd name="connsiteY5" fmla="*/ 469388 h 469388"/>
              <a:gd name="connsiteX6" fmla="*/ 46939 w 826816"/>
              <a:gd name="connsiteY6" fmla="*/ 469388 h 469388"/>
              <a:gd name="connsiteX7" fmla="*/ 0 w 826816"/>
              <a:gd name="connsiteY7" fmla="*/ 422449 h 469388"/>
              <a:gd name="connsiteX8" fmla="*/ 0 w 826816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816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79877" y="0"/>
                </a:lnTo>
                <a:cubicBezTo>
                  <a:pt x="805801" y="0"/>
                  <a:pt x="826816" y="21015"/>
                  <a:pt x="826816" y="46939"/>
                </a:cubicBezTo>
                <a:lnTo>
                  <a:pt x="826816" y="422449"/>
                </a:lnTo>
                <a:cubicBezTo>
                  <a:pt x="826816" y="448373"/>
                  <a:pt x="805801" y="469388"/>
                  <a:pt x="779877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4647,8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6858016" y="4286256"/>
            <a:ext cx="648000" cy="542677"/>
          </a:xfrm>
          <a:custGeom>
            <a:avLst/>
            <a:gdLst>
              <a:gd name="connsiteX0" fmla="*/ 0 w 813991"/>
              <a:gd name="connsiteY0" fmla="*/ 46939 h 469388"/>
              <a:gd name="connsiteX1" fmla="*/ 46939 w 813991"/>
              <a:gd name="connsiteY1" fmla="*/ 0 h 469388"/>
              <a:gd name="connsiteX2" fmla="*/ 767052 w 813991"/>
              <a:gd name="connsiteY2" fmla="*/ 0 h 469388"/>
              <a:gd name="connsiteX3" fmla="*/ 813991 w 813991"/>
              <a:gd name="connsiteY3" fmla="*/ 46939 h 469388"/>
              <a:gd name="connsiteX4" fmla="*/ 813991 w 813991"/>
              <a:gd name="connsiteY4" fmla="*/ 422449 h 469388"/>
              <a:gd name="connsiteX5" fmla="*/ 767052 w 813991"/>
              <a:gd name="connsiteY5" fmla="*/ 469388 h 469388"/>
              <a:gd name="connsiteX6" fmla="*/ 46939 w 813991"/>
              <a:gd name="connsiteY6" fmla="*/ 469388 h 469388"/>
              <a:gd name="connsiteX7" fmla="*/ 0 w 813991"/>
              <a:gd name="connsiteY7" fmla="*/ 422449 h 469388"/>
              <a:gd name="connsiteX8" fmla="*/ 0 w 813991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991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67052" y="0"/>
                </a:lnTo>
                <a:cubicBezTo>
                  <a:pt x="792976" y="0"/>
                  <a:pt x="813991" y="21015"/>
                  <a:pt x="813991" y="46939"/>
                </a:cubicBezTo>
                <a:lnTo>
                  <a:pt x="813991" y="422449"/>
                </a:lnTo>
                <a:cubicBezTo>
                  <a:pt x="813991" y="448373"/>
                  <a:pt x="792976" y="469388"/>
                  <a:pt x="767052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6818633" y="4929198"/>
            <a:ext cx="648000" cy="571503"/>
          </a:xfrm>
          <a:custGeom>
            <a:avLst/>
            <a:gdLst>
              <a:gd name="connsiteX0" fmla="*/ 0 w 788935"/>
              <a:gd name="connsiteY0" fmla="*/ 46939 h 469388"/>
              <a:gd name="connsiteX1" fmla="*/ 46939 w 788935"/>
              <a:gd name="connsiteY1" fmla="*/ 0 h 469388"/>
              <a:gd name="connsiteX2" fmla="*/ 741996 w 788935"/>
              <a:gd name="connsiteY2" fmla="*/ 0 h 469388"/>
              <a:gd name="connsiteX3" fmla="*/ 788935 w 788935"/>
              <a:gd name="connsiteY3" fmla="*/ 46939 h 469388"/>
              <a:gd name="connsiteX4" fmla="*/ 788935 w 788935"/>
              <a:gd name="connsiteY4" fmla="*/ 422449 h 469388"/>
              <a:gd name="connsiteX5" fmla="*/ 741996 w 788935"/>
              <a:gd name="connsiteY5" fmla="*/ 469388 h 469388"/>
              <a:gd name="connsiteX6" fmla="*/ 46939 w 788935"/>
              <a:gd name="connsiteY6" fmla="*/ 469388 h 469388"/>
              <a:gd name="connsiteX7" fmla="*/ 0 w 788935"/>
              <a:gd name="connsiteY7" fmla="*/ 422449 h 469388"/>
              <a:gd name="connsiteX8" fmla="*/ 0 w 788935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935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41996" y="0"/>
                </a:lnTo>
                <a:cubicBezTo>
                  <a:pt x="767920" y="0"/>
                  <a:pt x="788935" y="21015"/>
                  <a:pt x="788935" y="46939"/>
                </a:cubicBezTo>
                <a:lnTo>
                  <a:pt x="788935" y="422449"/>
                </a:lnTo>
                <a:cubicBezTo>
                  <a:pt x="788935" y="448373"/>
                  <a:pt x="767920" y="469388"/>
                  <a:pt x="741996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177,0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6840054" y="5572140"/>
            <a:ext cx="648000" cy="642941"/>
          </a:xfrm>
          <a:custGeom>
            <a:avLst/>
            <a:gdLst>
              <a:gd name="connsiteX0" fmla="*/ 0 w 741113"/>
              <a:gd name="connsiteY0" fmla="*/ 46939 h 469388"/>
              <a:gd name="connsiteX1" fmla="*/ 46939 w 741113"/>
              <a:gd name="connsiteY1" fmla="*/ 0 h 469388"/>
              <a:gd name="connsiteX2" fmla="*/ 694174 w 741113"/>
              <a:gd name="connsiteY2" fmla="*/ 0 h 469388"/>
              <a:gd name="connsiteX3" fmla="*/ 741113 w 741113"/>
              <a:gd name="connsiteY3" fmla="*/ 46939 h 469388"/>
              <a:gd name="connsiteX4" fmla="*/ 741113 w 741113"/>
              <a:gd name="connsiteY4" fmla="*/ 422449 h 469388"/>
              <a:gd name="connsiteX5" fmla="*/ 694174 w 741113"/>
              <a:gd name="connsiteY5" fmla="*/ 469388 h 469388"/>
              <a:gd name="connsiteX6" fmla="*/ 46939 w 741113"/>
              <a:gd name="connsiteY6" fmla="*/ 469388 h 469388"/>
              <a:gd name="connsiteX7" fmla="*/ 0 w 741113"/>
              <a:gd name="connsiteY7" fmla="*/ 422449 h 469388"/>
              <a:gd name="connsiteX8" fmla="*/ 0 w 741113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113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694174" y="0"/>
                </a:lnTo>
                <a:cubicBezTo>
                  <a:pt x="720098" y="0"/>
                  <a:pt x="741113" y="21015"/>
                  <a:pt x="741113" y="46939"/>
                </a:cubicBezTo>
                <a:lnTo>
                  <a:pt x="741113" y="422449"/>
                </a:lnTo>
                <a:cubicBezTo>
                  <a:pt x="741113" y="448373"/>
                  <a:pt x="720098" y="469388"/>
                  <a:pt x="694174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67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54416" cy="112772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развития «Майкопский район»</a:t>
            </a:r>
          </a:p>
        </p:txBody>
      </p:sp>
      <p:sp>
        <p:nvSpPr>
          <p:cNvPr id="32771" name="Line 1241"/>
          <p:cNvSpPr>
            <a:spLocks noChangeShapeType="1"/>
          </p:cNvSpPr>
          <p:nvPr/>
        </p:nvSpPr>
        <p:spPr bwMode="auto">
          <a:xfrm>
            <a:off x="4851400" y="1673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87028"/>
              </p:ext>
            </p:extLst>
          </p:nvPr>
        </p:nvGraphicFramePr>
        <p:xfrm>
          <a:off x="395537" y="1484784"/>
          <a:ext cx="7674968" cy="4752523"/>
        </p:xfrm>
        <a:graphic>
          <a:graphicData uri="http://schemas.openxmlformats.org/drawingml/2006/table">
            <a:tbl>
              <a:tblPr/>
              <a:tblGrid>
                <a:gridCol w="5127247"/>
                <a:gridCol w="658235"/>
                <a:gridCol w="639977"/>
                <a:gridCol w="646819"/>
                <a:gridCol w="602690"/>
              </a:tblGrid>
              <a:tr h="2814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281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отчет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3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1.Численность постоянного населения (среднегодовая), тыс. человек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586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1,212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61,323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61,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427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8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в % к предыдущему году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100,17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100,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2. Производство товаров и услуг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73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2.1. Промышленная деятельность 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(объем отгруженной продукции),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млн.руб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3149,9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594,43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3456,4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878,58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 % к пред. году в действ. ценах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14,12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112,21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7,91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Добыча полезных ископаемых , млн. руб.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281,28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197,5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298,84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 % к пред. году в действ. ценах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118,6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151,31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106,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Обрабатывающие производства , млн.руб.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850,1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3235,35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3124,8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3496,93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 % к пред. году в действ. ценах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113,52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111,91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8,09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6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и распределение электроэнергии, газа и воды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млн.руб.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52,82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53,6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55,96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 % к пред. году в действ. ценах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94,6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108,24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104,4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5,95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3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2.2.Объем продукции сельского хозяйства </a:t>
                      </a:r>
                      <a:b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всех сельхозпроизводителей, млн.руб.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391,5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487,6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2602,9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950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в % к пред. году в сопост.ценах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15,4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04,0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113,33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18,59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25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2\Pictures\Бюджет\depositphotos_40598081-stock-photo-3d-white-people-mother-wi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76" y="975712"/>
            <a:ext cx="1080119" cy="12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2\Pictures\Бюджет\3d-puppet-carrying-patient-armchair-45838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56" y="429466"/>
            <a:ext cx="1093468" cy="11718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2959" y="2432166"/>
            <a:ext cx="4932000" cy="504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 граждане муниципального образования «Майкопский район», чел.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959" y="2996952"/>
            <a:ext cx="4932000" cy="684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служащие, имеющие право на пенсию за выслугу лет и назначенную Администрацией муниципального образования «Майкопский район», чел.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959" y="3744000"/>
            <a:ext cx="4932000" cy="57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граждан, охваченных проектами социально-ориентированных некоммерческих организаций, чел.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959" y="4388644"/>
            <a:ext cx="4932000" cy="6134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зарегистрированных в Майкопском районе общественных организаций, ед.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959" y="5076000"/>
            <a:ext cx="4932000" cy="540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Почетным гражданам Майкопского района, чел.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959" y="5709549"/>
            <a:ext cx="4932000" cy="57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ветеранам ВОВ Майкопского района, чел.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113" y="1688057"/>
            <a:ext cx="3437077" cy="5040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Полилиния 2"/>
          <p:cNvSpPr/>
          <p:nvPr/>
        </p:nvSpPr>
        <p:spPr>
          <a:xfrm>
            <a:off x="5131895" y="907677"/>
            <a:ext cx="3903032" cy="624655"/>
          </a:xfrm>
          <a:custGeom>
            <a:avLst/>
            <a:gdLst>
              <a:gd name="connsiteX0" fmla="*/ 0 w 3903032"/>
              <a:gd name="connsiteY0" fmla="*/ 62466 h 624655"/>
              <a:gd name="connsiteX1" fmla="*/ 62466 w 3903032"/>
              <a:gd name="connsiteY1" fmla="*/ 0 h 624655"/>
              <a:gd name="connsiteX2" fmla="*/ 3840567 w 3903032"/>
              <a:gd name="connsiteY2" fmla="*/ 0 h 624655"/>
              <a:gd name="connsiteX3" fmla="*/ 3903033 w 3903032"/>
              <a:gd name="connsiteY3" fmla="*/ 62466 h 624655"/>
              <a:gd name="connsiteX4" fmla="*/ 3903032 w 3903032"/>
              <a:gd name="connsiteY4" fmla="*/ 562190 h 624655"/>
              <a:gd name="connsiteX5" fmla="*/ 3840566 w 3903032"/>
              <a:gd name="connsiteY5" fmla="*/ 624656 h 624655"/>
              <a:gd name="connsiteX6" fmla="*/ 62466 w 3903032"/>
              <a:gd name="connsiteY6" fmla="*/ 624655 h 624655"/>
              <a:gd name="connsiteX7" fmla="*/ 0 w 3903032"/>
              <a:gd name="connsiteY7" fmla="*/ 562189 h 624655"/>
              <a:gd name="connsiteX8" fmla="*/ 0 w 390303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303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3840567" y="0"/>
                </a:lnTo>
                <a:cubicBezTo>
                  <a:pt x="3875066" y="0"/>
                  <a:pt x="3903033" y="27967"/>
                  <a:pt x="3903033" y="62466"/>
                </a:cubicBezTo>
                <a:cubicBezTo>
                  <a:pt x="3903033" y="229041"/>
                  <a:pt x="3903032" y="395615"/>
                  <a:pt x="3903032" y="562190"/>
                </a:cubicBezTo>
                <a:cubicBezTo>
                  <a:pt x="3903032" y="596689"/>
                  <a:pt x="3875065" y="624656"/>
                  <a:pt x="384056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71636" tIns="71636" rIns="71636" bIns="7163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  <a:endPara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5131895" y="1777178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636" tIns="71636" rIns="71636" bIns="7163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131895" y="2428188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140940" y="3079198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131895" y="3730209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131895" y="438122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131895" y="503223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131895" y="5683241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924790" y="1777178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636" tIns="71636" rIns="71636" bIns="7163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924790" y="2428188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5924790" y="3079199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924790" y="3730209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924790" y="438122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924790" y="503223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924790" y="5683241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717685" y="1777178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636" tIns="71636" rIns="71636" bIns="7163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6717685" y="2428188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6717686" y="3079199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6717685" y="3730209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6715140" y="4357694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717686" y="503223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717685" y="5683241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9728" y="0"/>
            <a:ext cx="7264600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МО "Майкопский район"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«Социальное развитие»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0" cy="441154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:\Users\user2\Pictures\Бюджет\bent-3d-person-puppet-going-cane-46084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53" y="359113"/>
            <a:ext cx="969913" cy="11839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user2\Pictures\Бюджет\3d-elderly-person-96037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138" y="2401833"/>
            <a:ext cx="1694862" cy="32141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68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62306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779" y="772096"/>
            <a:ext cx="6152413" cy="19506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культурного потенциала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"Майкопский район";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роли институтов гражданского общества как субъектов культурной политики;</a:t>
            </a:r>
            <a:endPara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 формированию гармонично развитой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способной к активному участию в реализации государственной культурной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культурного наследия и создание условий для развития культуры.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779" y="2903549"/>
            <a:ext cx="25671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бюджета, тыс. руб.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986481"/>
              </p:ext>
            </p:extLst>
          </p:nvPr>
        </p:nvGraphicFramePr>
        <p:xfrm>
          <a:off x="147780" y="3356992"/>
          <a:ext cx="4424220" cy="30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олилиния 2"/>
          <p:cNvSpPr/>
          <p:nvPr/>
        </p:nvSpPr>
        <p:spPr>
          <a:xfrm>
            <a:off x="4580320" y="2903549"/>
            <a:ext cx="4435241" cy="591406"/>
          </a:xfrm>
          <a:custGeom>
            <a:avLst/>
            <a:gdLst>
              <a:gd name="connsiteX0" fmla="*/ 0 w 4145917"/>
              <a:gd name="connsiteY0" fmla="*/ 70616 h 706156"/>
              <a:gd name="connsiteX1" fmla="*/ 70616 w 4145917"/>
              <a:gd name="connsiteY1" fmla="*/ 0 h 706156"/>
              <a:gd name="connsiteX2" fmla="*/ 4075301 w 4145917"/>
              <a:gd name="connsiteY2" fmla="*/ 0 h 706156"/>
              <a:gd name="connsiteX3" fmla="*/ 4145917 w 4145917"/>
              <a:gd name="connsiteY3" fmla="*/ 70616 h 706156"/>
              <a:gd name="connsiteX4" fmla="*/ 4145917 w 4145917"/>
              <a:gd name="connsiteY4" fmla="*/ 635540 h 706156"/>
              <a:gd name="connsiteX5" fmla="*/ 4075301 w 4145917"/>
              <a:gd name="connsiteY5" fmla="*/ 706156 h 706156"/>
              <a:gd name="connsiteX6" fmla="*/ 70616 w 4145917"/>
              <a:gd name="connsiteY6" fmla="*/ 706156 h 706156"/>
              <a:gd name="connsiteX7" fmla="*/ 0 w 4145917"/>
              <a:gd name="connsiteY7" fmla="*/ 635540 h 706156"/>
              <a:gd name="connsiteX8" fmla="*/ 0 w 4145917"/>
              <a:gd name="connsiteY8" fmla="*/ 70616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5917" h="706156">
                <a:moveTo>
                  <a:pt x="0" y="70616"/>
                </a:moveTo>
                <a:cubicBezTo>
                  <a:pt x="0" y="31616"/>
                  <a:pt x="31616" y="0"/>
                  <a:pt x="70616" y="0"/>
                </a:cubicBezTo>
                <a:lnTo>
                  <a:pt x="4075301" y="0"/>
                </a:lnTo>
                <a:cubicBezTo>
                  <a:pt x="4114301" y="0"/>
                  <a:pt x="4145917" y="31616"/>
                  <a:pt x="4145917" y="70616"/>
                </a:cubicBezTo>
                <a:lnTo>
                  <a:pt x="4145917" y="635540"/>
                </a:lnTo>
                <a:cubicBezTo>
                  <a:pt x="4145917" y="674540"/>
                  <a:pt x="4114301" y="706156"/>
                  <a:pt x="4075301" y="706156"/>
                </a:cubicBezTo>
                <a:lnTo>
                  <a:pt x="70616" y="706156"/>
                </a:lnTo>
                <a:cubicBezTo>
                  <a:pt x="31616" y="706156"/>
                  <a:pt x="0" y="674540"/>
                  <a:pt x="0" y="635540"/>
                </a:cubicBezTo>
                <a:lnTo>
                  <a:pt x="0" y="70616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643" tIns="81643" rIns="81643" bIns="8164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основных направлений, тыс. руб.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572000" y="3644962"/>
            <a:ext cx="2448000" cy="385761"/>
          </a:xfrm>
          <a:custGeom>
            <a:avLst/>
            <a:gdLst>
              <a:gd name="connsiteX0" fmla="*/ 0 w 2423890"/>
              <a:gd name="connsiteY0" fmla="*/ 49092 h 490919"/>
              <a:gd name="connsiteX1" fmla="*/ 49092 w 2423890"/>
              <a:gd name="connsiteY1" fmla="*/ 0 h 490919"/>
              <a:gd name="connsiteX2" fmla="*/ 2374798 w 2423890"/>
              <a:gd name="connsiteY2" fmla="*/ 0 h 490919"/>
              <a:gd name="connsiteX3" fmla="*/ 2423890 w 2423890"/>
              <a:gd name="connsiteY3" fmla="*/ 49092 h 490919"/>
              <a:gd name="connsiteX4" fmla="*/ 2423890 w 2423890"/>
              <a:gd name="connsiteY4" fmla="*/ 441827 h 490919"/>
              <a:gd name="connsiteX5" fmla="*/ 2374798 w 2423890"/>
              <a:gd name="connsiteY5" fmla="*/ 490919 h 490919"/>
              <a:gd name="connsiteX6" fmla="*/ 49092 w 2423890"/>
              <a:gd name="connsiteY6" fmla="*/ 490919 h 490919"/>
              <a:gd name="connsiteX7" fmla="*/ 0 w 2423890"/>
              <a:gd name="connsiteY7" fmla="*/ 441827 h 490919"/>
              <a:gd name="connsiteX8" fmla="*/ 0 w 2423890"/>
              <a:gd name="connsiteY8" fmla="*/ 49092 h 4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3890" h="490919">
                <a:moveTo>
                  <a:pt x="0" y="49092"/>
                </a:moveTo>
                <a:cubicBezTo>
                  <a:pt x="0" y="21979"/>
                  <a:pt x="21979" y="0"/>
                  <a:pt x="49092" y="0"/>
                </a:cubicBezTo>
                <a:lnTo>
                  <a:pt x="2374798" y="0"/>
                </a:lnTo>
                <a:cubicBezTo>
                  <a:pt x="2401911" y="0"/>
                  <a:pt x="2423890" y="21979"/>
                  <a:pt x="2423890" y="49092"/>
                </a:cubicBezTo>
                <a:lnTo>
                  <a:pt x="2423890" y="441827"/>
                </a:lnTo>
                <a:cubicBezTo>
                  <a:pt x="2423890" y="468940"/>
                  <a:pt x="2401911" y="490919"/>
                  <a:pt x="2374798" y="490919"/>
                </a:cubicBezTo>
                <a:lnTo>
                  <a:pt x="49092" y="490919"/>
                </a:lnTo>
                <a:cubicBezTo>
                  <a:pt x="21979" y="490919"/>
                  <a:pt x="0" y="468940"/>
                  <a:pt x="0" y="441827"/>
                </a:cubicBezTo>
                <a:lnTo>
                  <a:pt x="0" y="4909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29" tIns="71529" rIns="71529" bIns="715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573204" y="4075447"/>
            <a:ext cx="2448000" cy="422924"/>
          </a:xfrm>
          <a:custGeom>
            <a:avLst/>
            <a:gdLst>
              <a:gd name="connsiteX0" fmla="*/ 0 w 2414435"/>
              <a:gd name="connsiteY0" fmla="*/ 42292 h 422924"/>
              <a:gd name="connsiteX1" fmla="*/ 42292 w 2414435"/>
              <a:gd name="connsiteY1" fmla="*/ 0 h 422924"/>
              <a:gd name="connsiteX2" fmla="*/ 2372143 w 2414435"/>
              <a:gd name="connsiteY2" fmla="*/ 0 h 422924"/>
              <a:gd name="connsiteX3" fmla="*/ 2414435 w 2414435"/>
              <a:gd name="connsiteY3" fmla="*/ 42292 h 422924"/>
              <a:gd name="connsiteX4" fmla="*/ 2414435 w 2414435"/>
              <a:gd name="connsiteY4" fmla="*/ 380632 h 422924"/>
              <a:gd name="connsiteX5" fmla="*/ 2372143 w 2414435"/>
              <a:gd name="connsiteY5" fmla="*/ 422924 h 422924"/>
              <a:gd name="connsiteX6" fmla="*/ 42292 w 2414435"/>
              <a:gd name="connsiteY6" fmla="*/ 422924 h 422924"/>
              <a:gd name="connsiteX7" fmla="*/ 0 w 2414435"/>
              <a:gd name="connsiteY7" fmla="*/ 380632 h 422924"/>
              <a:gd name="connsiteX8" fmla="*/ 0 w 2414435"/>
              <a:gd name="connsiteY8" fmla="*/ 42292 h 42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4435" h="422924">
                <a:moveTo>
                  <a:pt x="0" y="42292"/>
                </a:moveTo>
                <a:cubicBezTo>
                  <a:pt x="0" y="18935"/>
                  <a:pt x="18935" y="0"/>
                  <a:pt x="42292" y="0"/>
                </a:cubicBezTo>
                <a:lnTo>
                  <a:pt x="2372143" y="0"/>
                </a:lnTo>
                <a:cubicBezTo>
                  <a:pt x="2395500" y="0"/>
                  <a:pt x="2414435" y="18935"/>
                  <a:pt x="2414435" y="42292"/>
                </a:cubicBezTo>
                <a:lnTo>
                  <a:pt x="2414435" y="380632"/>
                </a:lnTo>
                <a:cubicBezTo>
                  <a:pt x="2414435" y="403989"/>
                  <a:pt x="2395500" y="422924"/>
                  <a:pt x="2372143" y="422924"/>
                </a:cubicBezTo>
                <a:lnTo>
                  <a:pt x="42292" y="422924"/>
                </a:lnTo>
                <a:cubicBezTo>
                  <a:pt x="18935" y="422924"/>
                  <a:pt x="0" y="403989"/>
                  <a:pt x="0" y="380632"/>
                </a:cubicBezTo>
                <a:lnTo>
                  <a:pt x="0" y="4229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07" tIns="58107" rIns="58107" bIns="5810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жителей услугами по организации досуга и услугами организаций культуры» </a:t>
            </a:r>
            <a:endPara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575594" y="4543157"/>
            <a:ext cx="2448000" cy="371057"/>
          </a:xfrm>
          <a:custGeom>
            <a:avLst/>
            <a:gdLst>
              <a:gd name="connsiteX0" fmla="*/ 0 w 2395637"/>
              <a:gd name="connsiteY0" fmla="*/ 70616 h 706156"/>
              <a:gd name="connsiteX1" fmla="*/ 70616 w 2395637"/>
              <a:gd name="connsiteY1" fmla="*/ 0 h 706156"/>
              <a:gd name="connsiteX2" fmla="*/ 2325021 w 2395637"/>
              <a:gd name="connsiteY2" fmla="*/ 0 h 706156"/>
              <a:gd name="connsiteX3" fmla="*/ 2395637 w 2395637"/>
              <a:gd name="connsiteY3" fmla="*/ 70616 h 706156"/>
              <a:gd name="connsiteX4" fmla="*/ 2395637 w 2395637"/>
              <a:gd name="connsiteY4" fmla="*/ 635540 h 706156"/>
              <a:gd name="connsiteX5" fmla="*/ 2325021 w 2395637"/>
              <a:gd name="connsiteY5" fmla="*/ 706156 h 706156"/>
              <a:gd name="connsiteX6" fmla="*/ 70616 w 2395637"/>
              <a:gd name="connsiteY6" fmla="*/ 706156 h 706156"/>
              <a:gd name="connsiteX7" fmla="*/ 0 w 2395637"/>
              <a:gd name="connsiteY7" fmla="*/ 635540 h 706156"/>
              <a:gd name="connsiteX8" fmla="*/ 0 w 2395637"/>
              <a:gd name="connsiteY8" fmla="*/ 70616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5637" h="706156">
                <a:moveTo>
                  <a:pt x="0" y="70616"/>
                </a:moveTo>
                <a:cubicBezTo>
                  <a:pt x="0" y="31616"/>
                  <a:pt x="31616" y="0"/>
                  <a:pt x="70616" y="0"/>
                </a:cubicBezTo>
                <a:lnTo>
                  <a:pt x="2325021" y="0"/>
                </a:lnTo>
                <a:cubicBezTo>
                  <a:pt x="2364021" y="0"/>
                  <a:pt x="2395637" y="31616"/>
                  <a:pt x="2395637" y="70616"/>
                </a:cubicBezTo>
                <a:lnTo>
                  <a:pt x="2395637" y="635540"/>
                </a:lnTo>
                <a:cubicBezTo>
                  <a:pt x="2395637" y="674540"/>
                  <a:pt x="2364021" y="706156"/>
                  <a:pt x="2325021" y="706156"/>
                </a:cubicBezTo>
                <a:lnTo>
                  <a:pt x="70616" y="706156"/>
                </a:lnTo>
                <a:cubicBezTo>
                  <a:pt x="31616" y="706156"/>
                  <a:pt x="0" y="674540"/>
                  <a:pt x="0" y="635540"/>
                </a:cubicBezTo>
                <a:lnTo>
                  <a:pt x="0" y="70616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403" tIns="66403" rIns="66403" bIns="6640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и совершенствование музейной деятельности»</a:t>
            </a:r>
            <a:endPara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571998" y="4982667"/>
            <a:ext cx="2448001" cy="367149"/>
          </a:xfrm>
          <a:custGeom>
            <a:avLst/>
            <a:gdLst>
              <a:gd name="connsiteX0" fmla="*/ 0 w 2358478"/>
              <a:gd name="connsiteY0" fmla="*/ 40690 h 406901"/>
              <a:gd name="connsiteX1" fmla="*/ 40690 w 2358478"/>
              <a:gd name="connsiteY1" fmla="*/ 0 h 406901"/>
              <a:gd name="connsiteX2" fmla="*/ 2317788 w 2358478"/>
              <a:gd name="connsiteY2" fmla="*/ 0 h 406901"/>
              <a:gd name="connsiteX3" fmla="*/ 2358478 w 2358478"/>
              <a:gd name="connsiteY3" fmla="*/ 40690 h 406901"/>
              <a:gd name="connsiteX4" fmla="*/ 2358478 w 2358478"/>
              <a:gd name="connsiteY4" fmla="*/ 366211 h 406901"/>
              <a:gd name="connsiteX5" fmla="*/ 2317788 w 2358478"/>
              <a:gd name="connsiteY5" fmla="*/ 406901 h 406901"/>
              <a:gd name="connsiteX6" fmla="*/ 40690 w 2358478"/>
              <a:gd name="connsiteY6" fmla="*/ 406901 h 406901"/>
              <a:gd name="connsiteX7" fmla="*/ 0 w 2358478"/>
              <a:gd name="connsiteY7" fmla="*/ 366211 h 406901"/>
              <a:gd name="connsiteX8" fmla="*/ 0 w 2358478"/>
              <a:gd name="connsiteY8" fmla="*/ 40690 h 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478" h="406901">
                <a:moveTo>
                  <a:pt x="0" y="40690"/>
                </a:moveTo>
                <a:cubicBezTo>
                  <a:pt x="0" y="18218"/>
                  <a:pt x="18218" y="0"/>
                  <a:pt x="40690" y="0"/>
                </a:cubicBezTo>
                <a:lnTo>
                  <a:pt x="2317788" y="0"/>
                </a:lnTo>
                <a:cubicBezTo>
                  <a:pt x="2340260" y="0"/>
                  <a:pt x="2358478" y="18218"/>
                  <a:pt x="2358478" y="40690"/>
                </a:cubicBezTo>
                <a:lnTo>
                  <a:pt x="2358478" y="366211"/>
                </a:lnTo>
                <a:cubicBezTo>
                  <a:pt x="2358478" y="388683"/>
                  <a:pt x="2340260" y="406901"/>
                  <a:pt x="2317788" y="406901"/>
                </a:cubicBezTo>
                <a:lnTo>
                  <a:pt x="40690" y="406901"/>
                </a:lnTo>
                <a:cubicBezTo>
                  <a:pt x="18218" y="406901"/>
                  <a:pt x="0" y="388683"/>
                  <a:pt x="0" y="366211"/>
                </a:cubicBezTo>
                <a:lnTo>
                  <a:pt x="0" y="40690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638" tIns="57638" rIns="57638" bIns="5763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библиотечного обслуживания населения»</a:t>
            </a:r>
            <a:endPara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7088219" y="3644962"/>
            <a:ext cx="612000" cy="385761"/>
          </a:xfrm>
          <a:custGeom>
            <a:avLst/>
            <a:gdLst>
              <a:gd name="connsiteX0" fmla="*/ 0 w 648923"/>
              <a:gd name="connsiteY0" fmla="*/ 49092 h 490919"/>
              <a:gd name="connsiteX1" fmla="*/ 49092 w 648923"/>
              <a:gd name="connsiteY1" fmla="*/ 0 h 490919"/>
              <a:gd name="connsiteX2" fmla="*/ 599831 w 648923"/>
              <a:gd name="connsiteY2" fmla="*/ 0 h 490919"/>
              <a:gd name="connsiteX3" fmla="*/ 648923 w 648923"/>
              <a:gd name="connsiteY3" fmla="*/ 49092 h 490919"/>
              <a:gd name="connsiteX4" fmla="*/ 648923 w 648923"/>
              <a:gd name="connsiteY4" fmla="*/ 441827 h 490919"/>
              <a:gd name="connsiteX5" fmla="*/ 599831 w 648923"/>
              <a:gd name="connsiteY5" fmla="*/ 490919 h 490919"/>
              <a:gd name="connsiteX6" fmla="*/ 49092 w 648923"/>
              <a:gd name="connsiteY6" fmla="*/ 490919 h 490919"/>
              <a:gd name="connsiteX7" fmla="*/ 0 w 648923"/>
              <a:gd name="connsiteY7" fmla="*/ 441827 h 490919"/>
              <a:gd name="connsiteX8" fmla="*/ 0 w 648923"/>
              <a:gd name="connsiteY8" fmla="*/ 49092 h 4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23" h="490919">
                <a:moveTo>
                  <a:pt x="0" y="49092"/>
                </a:moveTo>
                <a:cubicBezTo>
                  <a:pt x="0" y="21979"/>
                  <a:pt x="21979" y="0"/>
                  <a:pt x="49092" y="0"/>
                </a:cubicBezTo>
                <a:lnTo>
                  <a:pt x="599831" y="0"/>
                </a:lnTo>
                <a:cubicBezTo>
                  <a:pt x="626944" y="0"/>
                  <a:pt x="648923" y="21979"/>
                  <a:pt x="648923" y="49092"/>
                </a:cubicBezTo>
                <a:lnTo>
                  <a:pt x="648923" y="441827"/>
                </a:lnTo>
                <a:cubicBezTo>
                  <a:pt x="648923" y="468940"/>
                  <a:pt x="626944" y="490919"/>
                  <a:pt x="599831" y="490919"/>
                </a:cubicBezTo>
                <a:lnTo>
                  <a:pt x="49092" y="490919"/>
                </a:lnTo>
                <a:cubicBezTo>
                  <a:pt x="21979" y="490919"/>
                  <a:pt x="0" y="468940"/>
                  <a:pt x="0" y="441827"/>
                </a:cubicBezTo>
                <a:lnTo>
                  <a:pt x="0" y="4909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29" tIns="71529" rIns="71529" bIns="715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088219" y="4075571"/>
            <a:ext cx="612000" cy="422924"/>
          </a:xfrm>
          <a:custGeom>
            <a:avLst/>
            <a:gdLst>
              <a:gd name="connsiteX0" fmla="*/ 0 w 653563"/>
              <a:gd name="connsiteY0" fmla="*/ 42292 h 422924"/>
              <a:gd name="connsiteX1" fmla="*/ 42292 w 653563"/>
              <a:gd name="connsiteY1" fmla="*/ 0 h 422924"/>
              <a:gd name="connsiteX2" fmla="*/ 611271 w 653563"/>
              <a:gd name="connsiteY2" fmla="*/ 0 h 422924"/>
              <a:gd name="connsiteX3" fmla="*/ 653563 w 653563"/>
              <a:gd name="connsiteY3" fmla="*/ 42292 h 422924"/>
              <a:gd name="connsiteX4" fmla="*/ 653563 w 653563"/>
              <a:gd name="connsiteY4" fmla="*/ 380632 h 422924"/>
              <a:gd name="connsiteX5" fmla="*/ 611271 w 653563"/>
              <a:gd name="connsiteY5" fmla="*/ 422924 h 422924"/>
              <a:gd name="connsiteX6" fmla="*/ 42292 w 653563"/>
              <a:gd name="connsiteY6" fmla="*/ 422924 h 422924"/>
              <a:gd name="connsiteX7" fmla="*/ 0 w 653563"/>
              <a:gd name="connsiteY7" fmla="*/ 380632 h 422924"/>
              <a:gd name="connsiteX8" fmla="*/ 0 w 653563"/>
              <a:gd name="connsiteY8" fmla="*/ 42292 h 42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563" h="422924">
                <a:moveTo>
                  <a:pt x="0" y="42292"/>
                </a:moveTo>
                <a:cubicBezTo>
                  <a:pt x="0" y="18935"/>
                  <a:pt x="18935" y="0"/>
                  <a:pt x="42292" y="0"/>
                </a:cubicBezTo>
                <a:lnTo>
                  <a:pt x="611271" y="0"/>
                </a:lnTo>
                <a:cubicBezTo>
                  <a:pt x="634628" y="0"/>
                  <a:pt x="653563" y="18935"/>
                  <a:pt x="653563" y="42292"/>
                </a:cubicBezTo>
                <a:lnTo>
                  <a:pt x="653563" y="380632"/>
                </a:lnTo>
                <a:cubicBezTo>
                  <a:pt x="653563" y="403989"/>
                  <a:pt x="634628" y="422924"/>
                  <a:pt x="611271" y="422924"/>
                </a:cubicBezTo>
                <a:lnTo>
                  <a:pt x="42292" y="422924"/>
                </a:lnTo>
                <a:cubicBezTo>
                  <a:pt x="18935" y="422924"/>
                  <a:pt x="0" y="403989"/>
                  <a:pt x="0" y="380632"/>
                </a:cubicBezTo>
                <a:lnTo>
                  <a:pt x="0" y="4229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727" tIns="65727" rIns="65727" bIns="657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117,8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7088219" y="4543281"/>
            <a:ext cx="612000" cy="370933"/>
          </a:xfrm>
          <a:custGeom>
            <a:avLst/>
            <a:gdLst>
              <a:gd name="connsiteX0" fmla="*/ 0 w 654823"/>
              <a:gd name="connsiteY0" fmla="*/ 65482 h 706156"/>
              <a:gd name="connsiteX1" fmla="*/ 65482 w 654823"/>
              <a:gd name="connsiteY1" fmla="*/ 0 h 706156"/>
              <a:gd name="connsiteX2" fmla="*/ 589341 w 654823"/>
              <a:gd name="connsiteY2" fmla="*/ 0 h 706156"/>
              <a:gd name="connsiteX3" fmla="*/ 654823 w 654823"/>
              <a:gd name="connsiteY3" fmla="*/ 65482 h 706156"/>
              <a:gd name="connsiteX4" fmla="*/ 654823 w 654823"/>
              <a:gd name="connsiteY4" fmla="*/ 640674 h 706156"/>
              <a:gd name="connsiteX5" fmla="*/ 589341 w 654823"/>
              <a:gd name="connsiteY5" fmla="*/ 706156 h 706156"/>
              <a:gd name="connsiteX6" fmla="*/ 65482 w 654823"/>
              <a:gd name="connsiteY6" fmla="*/ 706156 h 706156"/>
              <a:gd name="connsiteX7" fmla="*/ 0 w 654823"/>
              <a:gd name="connsiteY7" fmla="*/ 640674 h 706156"/>
              <a:gd name="connsiteX8" fmla="*/ 0 w 654823"/>
              <a:gd name="connsiteY8" fmla="*/ 65482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823" h="706156">
                <a:moveTo>
                  <a:pt x="0" y="65482"/>
                </a:moveTo>
                <a:cubicBezTo>
                  <a:pt x="0" y="29317"/>
                  <a:pt x="29317" y="0"/>
                  <a:pt x="65482" y="0"/>
                </a:cubicBezTo>
                <a:lnTo>
                  <a:pt x="589341" y="0"/>
                </a:lnTo>
                <a:cubicBezTo>
                  <a:pt x="625506" y="0"/>
                  <a:pt x="654823" y="29317"/>
                  <a:pt x="654823" y="65482"/>
                </a:cubicBezTo>
                <a:lnTo>
                  <a:pt x="654823" y="640674"/>
                </a:lnTo>
                <a:cubicBezTo>
                  <a:pt x="654823" y="676839"/>
                  <a:pt x="625506" y="706156"/>
                  <a:pt x="589341" y="706156"/>
                </a:cubicBezTo>
                <a:lnTo>
                  <a:pt x="65482" y="706156"/>
                </a:lnTo>
                <a:cubicBezTo>
                  <a:pt x="29317" y="706156"/>
                  <a:pt x="0" y="676839"/>
                  <a:pt x="0" y="640674"/>
                </a:cubicBezTo>
                <a:lnTo>
                  <a:pt x="0" y="6548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519" tIns="72519" rIns="72519" bIns="7251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1331,6</a:t>
            </a:r>
            <a:endParaRPr lang="ru-RU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7092389" y="4982667"/>
            <a:ext cx="612000" cy="360900"/>
          </a:xfrm>
          <a:custGeom>
            <a:avLst/>
            <a:gdLst>
              <a:gd name="connsiteX0" fmla="*/ 0 w 657402"/>
              <a:gd name="connsiteY0" fmla="*/ 40690 h 406901"/>
              <a:gd name="connsiteX1" fmla="*/ 40690 w 657402"/>
              <a:gd name="connsiteY1" fmla="*/ 0 h 406901"/>
              <a:gd name="connsiteX2" fmla="*/ 616712 w 657402"/>
              <a:gd name="connsiteY2" fmla="*/ 0 h 406901"/>
              <a:gd name="connsiteX3" fmla="*/ 657402 w 657402"/>
              <a:gd name="connsiteY3" fmla="*/ 40690 h 406901"/>
              <a:gd name="connsiteX4" fmla="*/ 657402 w 657402"/>
              <a:gd name="connsiteY4" fmla="*/ 366211 h 406901"/>
              <a:gd name="connsiteX5" fmla="*/ 616712 w 657402"/>
              <a:gd name="connsiteY5" fmla="*/ 406901 h 406901"/>
              <a:gd name="connsiteX6" fmla="*/ 40690 w 657402"/>
              <a:gd name="connsiteY6" fmla="*/ 406901 h 406901"/>
              <a:gd name="connsiteX7" fmla="*/ 0 w 657402"/>
              <a:gd name="connsiteY7" fmla="*/ 366211 h 406901"/>
              <a:gd name="connsiteX8" fmla="*/ 0 w 657402"/>
              <a:gd name="connsiteY8" fmla="*/ 40690 h 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402" h="406901">
                <a:moveTo>
                  <a:pt x="0" y="40690"/>
                </a:moveTo>
                <a:cubicBezTo>
                  <a:pt x="0" y="18218"/>
                  <a:pt x="18218" y="0"/>
                  <a:pt x="40690" y="0"/>
                </a:cubicBezTo>
                <a:lnTo>
                  <a:pt x="616712" y="0"/>
                </a:lnTo>
                <a:cubicBezTo>
                  <a:pt x="639184" y="0"/>
                  <a:pt x="657402" y="18218"/>
                  <a:pt x="657402" y="40690"/>
                </a:cubicBezTo>
                <a:lnTo>
                  <a:pt x="657402" y="366211"/>
                </a:lnTo>
                <a:cubicBezTo>
                  <a:pt x="657402" y="388683"/>
                  <a:pt x="639184" y="406901"/>
                  <a:pt x="616712" y="406901"/>
                </a:cubicBezTo>
                <a:lnTo>
                  <a:pt x="40690" y="406901"/>
                </a:lnTo>
                <a:cubicBezTo>
                  <a:pt x="18218" y="406901"/>
                  <a:pt x="0" y="388683"/>
                  <a:pt x="0" y="366211"/>
                </a:cubicBezTo>
                <a:lnTo>
                  <a:pt x="0" y="40690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8" tIns="65258" rIns="65258" bIns="6525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4615,3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8403562" y="3644962"/>
            <a:ext cx="612000" cy="385761"/>
          </a:xfrm>
          <a:custGeom>
            <a:avLst/>
            <a:gdLst>
              <a:gd name="connsiteX0" fmla="*/ 0 w 586266"/>
              <a:gd name="connsiteY0" fmla="*/ 49092 h 490919"/>
              <a:gd name="connsiteX1" fmla="*/ 49092 w 586266"/>
              <a:gd name="connsiteY1" fmla="*/ 0 h 490919"/>
              <a:gd name="connsiteX2" fmla="*/ 537174 w 586266"/>
              <a:gd name="connsiteY2" fmla="*/ 0 h 490919"/>
              <a:gd name="connsiteX3" fmla="*/ 586266 w 586266"/>
              <a:gd name="connsiteY3" fmla="*/ 49092 h 490919"/>
              <a:gd name="connsiteX4" fmla="*/ 586266 w 586266"/>
              <a:gd name="connsiteY4" fmla="*/ 441827 h 490919"/>
              <a:gd name="connsiteX5" fmla="*/ 537174 w 586266"/>
              <a:gd name="connsiteY5" fmla="*/ 490919 h 490919"/>
              <a:gd name="connsiteX6" fmla="*/ 49092 w 586266"/>
              <a:gd name="connsiteY6" fmla="*/ 490919 h 490919"/>
              <a:gd name="connsiteX7" fmla="*/ 0 w 586266"/>
              <a:gd name="connsiteY7" fmla="*/ 441827 h 490919"/>
              <a:gd name="connsiteX8" fmla="*/ 0 w 586266"/>
              <a:gd name="connsiteY8" fmla="*/ 49092 h 4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266" h="490919">
                <a:moveTo>
                  <a:pt x="0" y="49092"/>
                </a:moveTo>
                <a:cubicBezTo>
                  <a:pt x="0" y="21979"/>
                  <a:pt x="21979" y="0"/>
                  <a:pt x="49092" y="0"/>
                </a:cubicBezTo>
                <a:lnTo>
                  <a:pt x="537174" y="0"/>
                </a:lnTo>
                <a:cubicBezTo>
                  <a:pt x="564287" y="0"/>
                  <a:pt x="586266" y="21979"/>
                  <a:pt x="586266" y="49092"/>
                </a:cubicBezTo>
                <a:lnTo>
                  <a:pt x="586266" y="441827"/>
                </a:lnTo>
                <a:cubicBezTo>
                  <a:pt x="586266" y="468940"/>
                  <a:pt x="564287" y="490919"/>
                  <a:pt x="537174" y="490919"/>
                </a:cubicBezTo>
                <a:lnTo>
                  <a:pt x="49092" y="490919"/>
                </a:lnTo>
                <a:cubicBezTo>
                  <a:pt x="21979" y="490919"/>
                  <a:pt x="0" y="468940"/>
                  <a:pt x="0" y="441827"/>
                </a:cubicBezTo>
                <a:lnTo>
                  <a:pt x="0" y="4909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19" tIns="67719" rIns="67719" bIns="6771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8403562" y="4075447"/>
            <a:ext cx="612000" cy="422924"/>
          </a:xfrm>
          <a:custGeom>
            <a:avLst/>
            <a:gdLst>
              <a:gd name="connsiteX0" fmla="*/ 0 w 583979"/>
              <a:gd name="connsiteY0" fmla="*/ 42292 h 422924"/>
              <a:gd name="connsiteX1" fmla="*/ 42292 w 583979"/>
              <a:gd name="connsiteY1" fmla="*/ 0 h 422924"/>
              <a:gd name="connsiteX2" fmla="*/ 541687 w 583979"/>
              <a:gd name="connsiteY2" fmla="*/ 0 h 422924"/>
              <a:gd name="connsiteX3" fmla="*/ 583979 w 583979"/>
              <a:gd name="connsiteY3" fmla="*/ 42292 h 422924"/>
              <a:gd name="connsiteX4" fmla="*/ 583979 w 583979"/>
              <a:gd name="connsiteY4" fmla="*/ 380632 h 422924"/>
              <a:gd name="connsiteX5" fmla="*/ 541687 w 583979"/>
              <a:gd name="connsiteY5" fmla="*/ 422924 h 422924"/>
              <a:gd name="connsiteX6" fmla="*/ 42292 w 583979"/>
              <a:gd name="connsiteY6" fmla="*/ 422924 h 422924"/>
              <a:gd name="connsiteX7" fmla="*/ 0 w 583979"/>
              <a:gd name="connsiteY7" fmla="*/ 380632 h 422924"/>
              <a:gd name="connsiteX8" fmla="*/ 0 w 583979"/>
              <a:gd name="connsiteY8" fmla="*/ 42292 h 42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979" h="422924">
                <a:moveTo>
                  <a:pt x="0" y="42292"/>
                </a:moveTo>
                <a:cubicBezTo>
                  <a:pt x="0" y="18935"/>
                  <a:pt x="18935" y="0"/>
                  <a:pt x="42292" y="0"/>
                </a:cubicBezTo>
                <a:lnTo>
                  <a:pt x="541687" y="0"/>
                </a:lnTo>
                <a:cubicBezTo>
                  <a:pt x="565044" y="0"/>
                  <a:pt x="583979" y="18935"/>
                  <a:pt x="583979" y="42292"/>
                </a:cubicBezTo>
                <a:lnTo>
                  <a:pt x="583979" y="380632"/>
                </a:lnTo>
                <a:cubicBezTo>
                  <a:pt x="583979" y="403989"/>
                  <a:pt x="565044" y="422924"/>
                  <a:pt x="541687" y="422924"/>
                </a:cubicBezTo>
                <a:lnTo>
                  <a:pt x="42292" y="422924"/>
                </a:lnTo>
                <a:cubicBezTo>
                  <a:pt x="18935" y="422924"/>
                  <a:pt x="0" y="403989"/>
                  <a:pt x="0" y="380632"/>
                </a:cubicBezTo>
                <a:lnTo>
                  <a:pt x="0" y="4229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727" tIns="65727" rIns="65727" bIns="657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8403562" y="4543157"/>
            <a:ext cx="612000" cy="371057"/>
          </a:xfrm>
          <a:custGeom>
            <a:avLst/>
            <a:gdLst>
              <a:gd name="connsiteX0" fmla="*/ 0 w 579432"/>
              <a:gd name="connsiteY0" fmla="*/ 57943 h 706156"/>
              <a:gd name="connsiteX1" fmla="*/ 57943 w 579432"/>
              <a:gd name="connsiteY1" fmla="*/ 0 h 706156"/>
              <a:gd name="connsiteX2" fmla="*/ 521489 w 579432"/>
              <a:gd name="connsiteY2" fmla="*/ 0 h 706156"/>
              <a:gd name="connsiteX3" fmla="*/ 579432 w 579432"/>
              <a:gd name="connsiteY3" fmla="*/ 57943 h 706156"/>
              <a:gd name="connsiteX4" fmla="*/ 579432 w 579432"/>
              <a:gd name="connsiteY4" fmla="*/ 648213 h 706156"/>
              <a:gd name="connsiteX5" fmla="*/ 521489 w 579432"/>
              <a:gd name="connsiteY5" fmla="*/ 706156 h 706156"/>
              <a:gd name="connsiteX6" fmla="*/ 57943 w 579432"/>
              <a:gd name="connsiteY6" fmla="*/ 706156 h 706156"/>
              <a:gd name="connsiteX7" fmla="*/ 0 w 579432"/>
              <a:gd name="connsiteY7" fmla="*/ 648213 h 706156"/>
              <a:gd name="connsiteX8" fmla="*/ 0 w 579432"/>
              <a:gd name="connsiteY8" fmla="*/ 57943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32" h="706156">
                <a:moveTo>
                  <a:pt x="0" y="57943"/>
                </a:moveTo>
                <a:cubicBezTo>
                  <a:pt x="0" y="25942"/>
                  <a:pt x="25942" y="0"/>
                  <a:pt x="57943" y="0"/>
                </a:cubicBezTo>
                <a:lnTo>
                  <a:pt x="521489" y="0"/>
                </a:lnTo>
                <a:cubicBezTo>
                  <a:pt x="553490" y="0"/>
                  <a:pt x="579432" y="25942"/>
                  <a:pt x="579432" y="57943"/>
                </a:cubicBezTo>
                <a:lnTo>
                  <a:pt x="579432" y="648213"/>
                </a:lnTo>
                <a:cubicBezTo>
                  <a:pt x="579432" y="680214"/>
                  <a:pt x="553490" y="706156"/>
                  <a:pt x="521489" y="706156"/>
                </a:cubicBezTo>
                <a:lnTo>
                  <a:pt x="57943" y="706156"/>
                </a:lnTo>
                <a:cubicBezTo>
                  <a:pt x="25942" y="706156"/>
                  <a:pt x="0" y="680214"/>
                  <a:pt x="0" y="648213"/>
                </a:cubicBezTo>
                <a:lnTo>
                  <a:pt x="0" y="579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311" tIns="70311" rIns="70311" bIns="7031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</a:t>
            </a:r>
            <a:r>
              <a:rPr lang="en-US" sz="13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8403562" y="4988915"/>
            <a:ext cx="612000" cy="361024"/>
          </a:xfrm>
          <a:custGeom>
            <a:avLst/>
            <a:gdLst>
              <a:gd name="connsiteX0" fmla="*/ 0 w 587308"/>
              <a:gd name="connsiteY0" fmla="*/ 40690 h 406901"/>
              <a:gd name="connsiteX1" fmla="*/ 40690 w 587308"/>
              <a:gd name="connsiteY1" fmla="*/ 0 h 406901"/>
              <a:gd name="connsiteX2" fmla="*/ 546618 w 587308"/>
              <a:gd name="connsiteY2" fmla="*/ 0 h 406901"/>
              <a:gd name="connsiteX3" fmla="*/ 587308 w 587308"/>
              <a:gd name="connsiteY3" fmla="*/ 40690 h 406901"/>
              <a:gd name="connsiteX4" fmla="*/ 587308 w 587308"/>
              <a:gd name="connsiteY4" fmla="*/ 366211 h 406901"/>
              <a:gd name="connsiteX5" fmla="*/ 546618 w 587308"/>
              <a:gd name="connsiteY5" fmla="*/ 406901 h 406901"/>
              <a:gd name="connsiteX6" fmla="*/ 40690 w 587308"/>
              <a:gd name="connsiteY6" fmla="*/ 406901 h 406901"/>
              <a:gd name="connsiteX7" fmla="*/ 0 w 587308"/>
              <a:gd name="connsiteY7" fmla="*/ 366211 h 406901"/>
              <a:gd name="connsiteX8" fmla="*/ 0 w 587308"/>
              <a:gd name="connsiteY8" fmla="*/ 40690 h 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308" h="406901">
                <a:moveTo>
                  <a:pt x="0" y="40690"/>
                </a:moveTo>
                <a:cubicBezTo>
                  <a:pt x="0" y="18218"/>
                  <a:pt x="18218" y="0"/>
                  <a:pt x="40690" y="0"/>
                </a:cubicBezTo>
                <a:lnTo>
                  <a:pt x="546618" y="0"/>
                </a:lnTo>
                <a:cubicBezTo>
                  <a:pt x="569090" y="0"/>
                  <a:pt x="587308" y="18218"/>
                  <a:pt x="587308" y="40690"/>
                </a:cubicBezTo>
                <a:lnTo>
                  <a:pt x="587308" y="366211"/>
                </a:lnTo>
                <a:cubicBezTo>
                  <a:pt x="587308" y="388683"/>
                  <a:pt x="569090" y="406901"/>
                  <a:pt x="546618" y="406901"/>
                </a:cubicBezTo>
                <a:lnTo>
                  <a:pt x="40690" y="406901"/>
                </a:lnTo>
                <a:cubicBezTo>
                  <a:pt x="18218" y="406901"/>
                  <a:pt x="0" y="388683"/>
                  <a:pt x="0" y="366211"/>
                </a:cubicBezTo>
                <a:lnTo>
                  <a:pt x="0" y="40690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8" tIns="65258" rIns="65258" bIns="6525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9728" y="0"/>
            <a:ext cx="7264600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 "Майкопский район"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7740000" y="3644962"/>
            <a:ext cx="612000" cy="385761"/>
          </a:xfrm>
          <a:custGeom>
            <a:avLst/>
            <a:gdLst>
              <a:gd name="connsiteX0" fmla="*/ 0 w 648923"/>
              <a:gd name="connsiteY0" fmla="*/ 49092 h 490919"/>
              <a:gd name="connsiteX1" fmla="*/ 49092 w 648923"/>
              <a:gd name="connsiteY1" fmla="*/ 0 h 490919"/>
              <a:gd name="connsiteX2" fmla="*/ 599831 w 648923"/>
              <a:gd name="connsiteY2" fmla="*/ 0 h 490919"/>
              <a:gd name="connsiteX3" fmla="*/ 648923 w 648923"/>
              <a:gd name="connsiteY3" fmla="*/ 49092 h 490919"/>
              <a:gd name="connsiteX4" fmla="*/ 648923 w 648923"/>
              <a:gd name="connsiteY4" fmla="*/ 441827 h 490919"/>
              <a:gd name="connsiteX5" fmla="*/ 599831 w 648923"/>
              <a:gd name="connsiteY5" fmla="*/ 490919 h 490919"/>
              <a:gd name="connsiteX6" fmla="*/ 49092 w 648923"/>
              <a:gd name="connsiteY6" fmla="*/ 490919 h 490919"/>
              <a:gd name="connsiteX7" fmla="*/ 0 w 648923"/>
              <a:gd name="connsiteY7" fmla="*/ 441827 h 490919"/>
              <a:gd name="connsiteX8" fmla="*/ 0 w 648923"/>
              <a:gd name="connsiteY8" fmla="*/ 49092 h 4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23" h="490919">
                <a:moveTo>
                  <a:pt x="0" y="49092"/>
                </a:moveTo>
                <a:cubicBezTo>
                  <a:pt x="0" y="21979"/>
                  <a:pt x="21979" y="0"/>
                  <a:pt x="49092" y="0"/>
                </a:cubicBezTo>
                <a:lnTo>
                  <a:pt x="599831" y="0"/>
                </a:lnTo>
                <a:cubicBezTo>
                  <a:pt x="626944" y="0"/>
                  <a:pt x="648923" y="21979"/>
                  <a:pt x="648923" y="49092"/>
                </a:cubicBezTo>
                <a:lnTo>
                  <a:pt x="648923" y="441827"/>
                </a:lnTo>
                <a:cubicBezTo>
                  <a:pt x="648923" y="468940"/>
                  <a:pt x="626944" y="490919"/>
                  <a:pt x="599831" y="490919"/>
                </a:cubicBezTo>
                <a:lnTo>
                  <a:pt x="49092" y="490919"/>
                </a:lnTo>
                <a:cubicBezTo>
                  <a:pt x="21979" y="490919"/>
                  <a:pt x="0" y="468940"/>
                  <a:pt x="0" y="441827"/>
                </a:cubicBezTo>
                <a:lnTo>
                  <a:pt x="0" y="4909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29" tIns="71529" rIns="71529" bIns="715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7740000" y="4075571"/>
            <a:ext cx="612000" cy="422924"/>
          </a:xfrm>
          <a:custGeom>
            <a:avLst/>
            <a:gdLst>
              <a:gd name="connsiteX0" fmla="*/ 0 w 653563"/>
              <a:gd name="connsiteY0" fmla="*/ 42292 h 422924"/>
              <a:gd name="connsiteX1" fmla="*/ 42292 w 653563"/>
              <a:gd name="connsiteY1" fmla="*/ 0 h 422924"/>
              <a:gd name="connsiteX2" fmla="*/ 611271 w 653563"/>
              <a:gd name="connsiteY2" fmla="*/ 0 h 422924"/>
              <a:gd name="connsiteX3" fmla="*/ 653563 w 653563"/>
              <a:gd name="connsiteY3" fmla="*/ 42292 h 422924"/>
              <a:gd name="connsiteX4" fmla="*/ 653563 w 653563"/>
              <a:gd name="connsiteY4" fmla="*/ 380632 h 422924"/>
              <a:gd name="connsiteX5" fmla="*/ 611271 w 653563"/>
              <a:gd name="connsiteY5" fmla="*/ 422924 h 422924"/>
              <a:gd name="connsiteX6" fmla="*/ 42292 w 653563"/>
              <a:gd name="connsiteY6" fmla="*/ 422924 h 422924"/>
              <a:gd name="connsiteX7" fmla="*/ 0 w 653563"/>
              <a:gd name="connsiteY7" fmla="*/ 380632 h 422924"/>
              <a:gd name="connsiteX8" fmla="*/ 0 w 653563"/>
              <a:gd name="connsiteY8" fmla="*/ 42292 h 42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563" h="422924">
                <a:moveTo>
                  <a:pt x="0" y="42292"/>
                </a:moveTo>
                <a:cubicBezTo>
                  <a:pt x="0" y="18935"/>
                  <a:pt x="18935" y="0"/>
                  <a:pt x="42292" y="0"/>
                </a:cubicBezTo>
                <a:lnTo>
                  <a:pt x="611271" y="0"/>
                </a:lnTo>
                <a:cubicBezTo>
                  <a:pt x="634628" y="0"/>
                  <a:pt x="653563" y="18935"/>
                  <a:pt x="653563" y="42292"/>
                </a:cubicBezTo>
                <a:lnTo>
                  <a:pt x="653563" y="380632"/>
                </a:lnTo>
                <a:cubicBezTo>
                  <a:pt x="653563" y="403989"/>
                  <a:pt x="634628" y="422924"/>
                  <a:pt x="611271" y="422924"/>
                </a:cubicBezTo>
                <a:lnTo>
                  <a:pt x="42292" y="422924"/>
                </a:lnTo>
                <a:cubicBezTo>
                  <a:pt x="18935" y="422924"/>
                  <a:pt x="0" y="403989"/>
                  <a:pt x="0" y="380632"/>
                </a:cubicBezTo>
                <a:lnTo>
                  <a:pt x="0" y="4229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727" tIns="65727" rIns="65727" bIns="657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7086,2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7740000" y="4543281"/>
            <a:ext cx="612000" cy="370933"/>
          </a:xfrm>
          <a:custGeom>
            <a:avLst/>
            <a:gdLst>
              <a:gd name="connsiteX0" fmla="*/ 0 w 654823"/>
              <a:gd name="connsiteY0" fmla="*/ 65482 h 706156"/>
              <a:gd name="connsiteX1" fmla="*/ 65482 w 654823"/>
              <a:gd name="connsiteY1" fmla="*/ 0 h 706156"/>
              <a:gd name="connsiteX2" fmla="*/ 589341 w 654823"/>
              <a:gd name="connsiteY2" fmla="*/ 0 h 706156"/>
              <a:gd name="connsiteX3" fmla="*/ 654823 w 654823"/>
              <a:gd name="connsiteY3" fmla="*/ 65482 h 706156"/>
              <a:gd name="connsiteX4" fmla="*/ 654823 w 654823"/>
              <a:gd name="connsiteY4" fmla="*/ 640674 h 706156"/>
              <a:gd name="connsiteX5" fmla="*/ 589341 w 654823"/>
              <a:gd name="connsiteY5" fmla="*/ 706156 h 706156"/>
              <a:gd name="connsiteX6" fmla="*/ 65482 w 654823"/>
              <a:gd name="connsiteY6" fmla="*/ 706156 h 706156"/>
              <a:gd name="connsiteX7" fmla="*/ 0 w 654823"/>
              <a:gd name="connsiteY7" fmla="*/ 640674 h 706156"/>
              <a:gd name="connsiteX8" fmla="*/ 0 w 654823"/>
              <a:gd name="connsiteY8" fmla="*/ 65482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823" h="706156">
                <a:moveTo>
                  <a:pt x="0" y="65482"/>
                </a:moveTo>
                <a:cubicBezTo>
                  <a:pt x="0" y="29317"/>
                  <a:pt x="29317" y="0"/>
                  <a:pt x="65482" y="0"/>
                </a:cubicBezTo>
                <a:lnTo>
                  <a:pt x="589341" y="0"/>
                </a:lnTo>
                <a:cubicBezTo>
                  <a:pt x="625506" y="0"/>
                  <a:pt x="654823" y="29317"/>
                  <a:pt x="654823" y="65482"/>
                </a:cubicBezTo>
                <a:lnTo>
                  <a:pt x="654823" y="640674"/>
                </a:lnTo>
                <a:cubicBezTo>
                  <a:pt x="654823" y="676839"/>
                  <a:pt x="625506" y="706156"/>
                  <a:pt x="589341" y="706156"/>
                </a:cubicBezTo>
                <a:lnTo>
                  <a:pt x="65482" y="706156"/>
                </a:lnTo>
                <a:cubicBezTo>
                  <a:pt x="29317" y="706156"/>
                  <a:pt x="0" y="676839"/>
                  <a:pt x="0" y="640674"/>
                </a:cubicBezTo>
                <a:lnTo>
                  <a:pt x="0" y="6548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519" tIns="72519" rIns="72519" bIns="7251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3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315,3</a:t>
            </a:r>
            <a:endParaRPr lang="ru-RU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7740000" y="4988915"/>
            <a:ext cx="612000" cy="360901"/>
          </a:xfrm>
          <a:custGeom>
            <a:avLst/>
            <a:gdLst>
              <a:gd name="connsiteX0" fmla="*/ 0 w 657402"/>
              <a:gd name="connsiteY0" fmla="*/ 40690 h 406901"/>
              <a:gd name="connsiteX1" fmla="*/ 40690 w 657402"/>
              <a:gd name="connsiteY1" fmla="*/ 0 h 406901"/>
              <a:gd name="connsiteX2" fmla="*/ 616712 w 657402"/>
              <a:gd name="connsiteY2" fmla="*/ 0 h 406901"/>
              <a:gd name="connsiteX3" fmla="*/ 657402 w 657402"/>
              <a:gd name="connsiteY3" fmla="*/ 40690 h 406901"/>
              <a:gd name="connsiteX4" fmla="*/ 657402 w 657402"/>
              <a:gd name="connsiteY4" fmla="*/ 366211 h 406901"/>
              <a:gd name="connsiteX5" fmla="*/ 616712 w 657402"/>
              <a:gd name="connsiteY5" fmla="*/ 406901 h 406901"/>
              <a:gd name="connsiteX6" fmla="*/ 40690 w 657402"/>
              <a:gd name="connsiteY6" fmla="*/ 406901 h 406901"/>
              <a:gd name="connsiteX7" fmla="*/ 0 w 657402"/>
              <a:gd name="connsiteY7" fmla="*/ 366211 h 406901"/>
              <a:gd name="connsiteX8" fmla="*/ 0 w 657402"/>
              <a:gd name="connsiteY8" fmla="*/ 40690 h 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402" h="406901">
                <a:moveTo>
                  <a:pt x="0" y="40690"/>
                </a:moveTo>
                <a:cubicBezTo>
                  <a:pt x="0" y="18218"/>
                  <a:pt x="18218" y="0"/>
                  <a:pt x="40690" y="0"/>
                </a:cubicBezTo>
                <a:lnTo>
                  <a:pt x="616712" y="0"/>
                </a:lnTo>
                <a:cubicBezTo>
                  <a:pt x="639184" y="0"/>
                  <a:pt x="657402" y="18218"/>
                  <a:pt x="657402" y="40690"/>
                </a:cubicBezTo>
                <a:lnTo>
                  <a:pt x="657402" y="366211"/>
                </a:lnTo>
                <a:cubicBezTo>
                  <a:pt x="657402" y="388683"/>
                  <a:pt x="639184" y="406901"/>
                  <a:pt x="616712" y="406901"/>
                </a:cubicBezTo>
                <a:lnTo>
                  <a:pt x="40690" y="406901"/>
                </a:lnTo>
                <a:cubicBezTo>
                  <a:pt x="18218" y="406901"/>
                  <a:pt x="0" y="388683"/>
                  <a:pt x="0" y="366211"/>
                </a:cubicBezTo>
                <a:lnTo>
                  <a:pt x="0" y="40690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8" tIns="65258" rIns="65258" bIns="6525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4615,3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er2\Pictures\Бюджет\stock-photo--d-people-man-person-artist-painting-on-a-canvas-on-an-easel-123263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62" y="772096"/>
            <a:ext cx="2468918" cy="21314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олилиния 35"/>
          <p:cNvSpPr/>
          <p:nvPr/>
        </p:nvSpPr>
        <p:spPr>
          <a:xfrm>
            <a:off x="4526128" y="5404390"/>
            <a:ext cx="2448000" cy="585976"/>
          </a:xfrm>
          <a:custGeom>
            <a:avLst/>
            <a:gdLst>
              <a:gd name="connsiteX0" fmla="*/ 0 w 2358478"/>
              <a:gd name="connsiteY0" fmla="*/ 70616 h 706156"/>
              <a:gd name="connsiteX1" fmla="*/ 70616 w 2358478"/>
              <a:gd name="connsiteY1" fmla="*/ 0 h 706156"/>
              <a:gd name="connsiteX2" fmla="*/ 2287862 w 2358478"/>
              <a:gd name="connsiteY2" fmla="*/ 0 h 706156"/>
              <a:gd name="connsiteX3" fmla="*/ 2358478 w 2358478"/>
              <a:gd name="connsiteY3" fmla="*/ 70616 h 706156"/>
              <a:gd name="connsiteX4" fmla="*/ 2358478 w 2358478"/>
              <a:gd name="connsiteY4" fmla="*/ 635540 h 706156"/>
              <a:gd name="connsiteX5" fmla="*/ 2287862 w 2358478"/>
              <a:gd name="connsiteY5" fmla="*/ 706156 h 706156"/>
              <a:gd name="connsiteX6" fmla="*/ 70616 w 2358478"/>
              <a:gd name="connsiteY6" fmla="*/ 706156 h 706156"/>
              <a:gd name="connsiteX7" fmla="*/ 0 w 2358478"/>
              <a:gd name="connsiteY7" fmla="*/ 635540 h 706156"/>
              <a:gd name="connsiteX8" fmla="*/ 0 w 2358478"/>
              <a:gd name="connsiteY8" fmla="*/ 70616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478" h="706156">
                <a:moveTo>
                  <a:pt x="0" y="70616"/>
                </a:moveTo>
                <a:cubicBezTo>
                  <a:pt x="0" y="31616"/>
                  <a:pt x="31616" y="0"/>
                  <a:pt x="70616" y="0"/>
                </a:cubicBezTo>
                <a:lnTo>
                  <a:pt x="2287862" y="0"/>
                </a:lnTo>
                <a:cubicBezTo>
                  <a:pt x="2326862" y="0"/>
                  <a:pt x="2358478" y="31616"/>
                  <a:pt x="2358478" y="70616"/>
                </a:cubicBezTo>
                <a:lnTo>
                  <a:pt x="2358478" y="635540"/>
                </a:lnTo>
                <a:cubicBezTo>
                  <a:pt x="2358478" y="674540"/>
                  <a:pt x="2326862" y="706156"/>
                  <a:pt x="2287862" y="706156"/>
                </a:cubicBezTo>
                <a:lnTo>
                  <a:pt x="70616" y="706156"/>
                </a:lnTo>
                <a:cubicBezTo>
                  <a:pt x="31616" y="706156"/>
                  <a:pt x="0" y="674540"/>
                  <a:pt x="0" y="635540"/>
                </a:cubicBezTo>
                <a:lnTo>
                  <a:pt x="0" y="70616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403" tIns="66403" rIns="66403" bIns="6640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реализации МП Развитие культуры и искусства</a:t>
            </a:r>
            <a:endPara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7081118" y="5491090"/>
            <a:ext cx="676803" cy="438883"/>
          </a:xfrm>
          <a:custGeom>
            <a:avLst/>
            <a:gdLst>
              <a:gd name="connsiteX0" fmla="*/ 0 w 683605"/>
              <a:gd name="connsiteY0" fmla="*/ 68361 h 706156"/>
              <a:gd name="connsiteX1" fmla="*/ 68361 w 683605"/>
              <a:gd name="connsiteY1" fmla="*/ 0 h 706156"/>
              <a:gd name="connsiteX2" fmla="*/ 615245 w 683605"/>
              <a:gd name="connsiteY2" fmla="*/ 0 h 706156"/>
              <a:gd name="connsiteX3" fmla="*/ 683606 w 683605"/>
              <a:gd name="connsiteY3" fmla="*/ 68361 h 706156"/>
              <a:gd name="connsiteX4" fmla="*/ 683605 w 683605"/>
              <a:gd name="connsiteY4" fmla="*/ 637796 h 706156"/>
              <a:gd name="connsiteX5" fmla="*/ 615244 w 683605"/>
              <a:gd name="connsiteY5" fmla="*/ 706157 h 706156"/>
              <a:gd name="connsiteX6" fmla="*/ 68361 w 683605"/>
              <a:gd name="connsiteY6" fmla="*/ 706156 h 706156"/>
              <a:gd name="connsiteX7" fmla="*/ 0 w 683605"/>
              <a:gd name="connsiteY7" fmla="*/ 637795 h 706156"/>
              <a:gd name="connsiteX8" fmla="*/ 0 w 683605"/>
              <a:gd name="connsiteY8" fmla="*/ 68361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605" h="706156">
                <a:moveTo>
                  <a:pt x="0" y="68361"/>
                </a:moveTo>
                <a:cubicBezTo>
                  <a:pt x="0" y="30606"/>
                  <a:pt x="30606" y="0"/>
                  <a:pt x="68361" y="0"/>
                </a:cubicBezTo>
                <a:lnTo>
                  <a:pt x="615245" y="0"/>
                </a:lnTo>
                <a:cubicBezTo>
                  <a:pt x="653000" y="0"/>
                  <a:pt x="683606" y="30606"/>
                  <a:pt x="683606" y="68361"/>
                </a:cubicBezTo>
                <a:cubicBezTo>
                  <a:pt x="683606" y="258173"/>
                  <a:pt x="683605" y="447984"/>
                  <a:pt x="683605" y="637796"/>
                </a:cubicBezTo>
                <a:cubicBezTo>
                  <a:pt x="683605" y="675551"/>
                  <a:pt x="652999" y="706157"/>
                  <a:pt x="615244" y="706157"/>
                </a:cubicBezTo>
                <a:lnTo>
                  <a:pt x="68361" y="706156"/>
                </a:lnTo>
                <a:cubicBezTo>
                  <a:pt x="30606" y="706156"/>
                  <a:pt x="0" y="675550"/>
                  <a:pt x="0" y="637795"/>
                </a:cubicBezTo>
                <a:lnTo>
                  <a:pt x="0" y="68361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362" tIns="73362" rIns="73362" bIns="7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742,8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7785873" y="5485977"/>
            <a:ext cx="612000" cy="438883"/>
          </a:xfrm>
          <a:custGeom>
            <a:avLst/>
            <a:gdLst>
              <a:gd name="connsiteX0" fmla="*/ 0 w 683605"/>
              <a:gd name="connsiteY0" fmla="*/ 68361 h 706156"/>
              <a:gd name="connsiteX1" fmla="*/ 68361 w 683605"/>
              <a:gd name="connsiteY1" fmla="*/ 0 h 706156"/>
              <a:gd name="connsiteX2" fmla="*/ 615245 w 683605"/>
              <a:gd name="connsiteY2" fmla="*/ 0 h 706156"/>
              <a:gd name="connsiteX3" fmla="*/ 683606 w 683605"/>
              <a:gd name="connsiteY3" fmla="*/ 68361 h 706156"/>
              <a:gd name="connsiteX4" fmla="*/ 683605 w 683605"/>
              <a:gd name="connsiteY4" fmla="*/ 637796 h 706156"/>
              <a:gd name="connsiteX5" fmla="*/ 615244 w 683605"/>
              <a:gd name="connsiteY5" fmla="*/ 706157 h 706156"/>
              <a:gd name="connsiteX6" fmla="*/ 68361 w 683605"/>
              <a:gd name="connsiteY6" fmla="*/ 706156 h 706156"/>
              <a:gd name="connsiteX7" fmla="*/ 0 w 683605"/>
              <a:gd name="connsiteY7" fmla="*/ 637795 h 706156"/>
              <a:gd name="connsiteX8" fmla="*/ 0 w 683605"/>
              <a:gd name="connsiteY8" fmla="*/ 68361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605" h="706156">
                <a:moveTo>
                  <a:pt x="0" y="68361"/>
                </a:moveTo>
                <a:cubicBezTo>
                  <a:pt x="0" y="30606"/>
                  <a:pt x="30606" y="0"/>
                  <a:pt x="68361" y="0"/>
                </a:cubicBezTo>
                <a:lnTo>
                  <a:pt x="615245" y="0"/>
                </a:lnTo>
                <a:cubicBezTo>
                  <a:pt x="653000" y="0"/>
                  <a:pt x="683606" y="30606"/>
                  <a:pt x="683606" y="68361"/>
                </a:cubicBezTo>
                <a:cubicBezTo>
                  <a:pt x="683606" y="258173"/>
                  <a:pt x="683605" y="447984"/>
                  <a:pt x="683605" y="637796"/>
                </a:cubicBezTo>
                <a:cubicBezTo>
                  <a:pt x="683605" y="675551"/>
                  <a:pt x="652999" y="706157"/>
                  <a:pt x="615244" y="706157"/>
                </a:cubicBezTo>
                <a:lnTo>
                  <a:pt x="68361" y="706156"/>
                </a:lnTo>
                <a:cubicBezTo>
                  <a:pt x="30606" y="706156"/>
                  <a:pt x="0" y="675550"/>
                  <a:pt x="0" y="637795"/>
                </a:cubicBezTo>
                <a:lnTo>
                  <a:pt x="0" y="68361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362" tIns="73362" rIns="73362" bIns="7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1393,2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8408552" y="5509200"/>
            <a:ext cx="612000" cy="438883"/>
          </a:xfrm>
          <a:custGeom>
            <a:avLst/>
            <a:gdLst>
              <a:gd name="connsiteX0" fmla="*/ 0 w 683605"/>
              <a:gd name="connsiteY0" fmla="*/ 68361 h 706156"/>
              <a:gd name="connsiteX1" fmla="*/ 68361 w 683605"/>
              <a:gd name="connsiteY1" fmla="*/ 0 h 706156"/>
              <a:gd name="connsiteX2" fmla="*/ 615245 w 683605"/>
              <a:gd name="connsiteY2" fmla="*/ 0 h 706156"/>
              <a:gd name="connsiteX3" fmla="*/ 683606 w 683605"/>
              <a:gd name="connsiteY3" fmla="*/ 68361 h 706156"/>
              <a:gd name="connsiteX4" fmla="*/ 683605 w 683605"/>
              <a:gd name="connsiteY4" fmla="*/ 637796 h 706156"/>
              <a:gd name="connsiteX5" fmla="*/ 615244 w 683605"/>
              <a:gd name="connsiteY5" fmla="*/ 706157 h 706156"/>
              <a:gd name="connsiteX6" fmla="*/ 68361 w 683605"/>
              <a:gd name="connsiteY6" fmla="*/ 706156 h 706156"/>
              <a:gd name="connsiteX7" fmla="*/ 0 w 683605"/>
              <a:gd name="connsiteY7" fmla="*/ 637795 h 706156"/>
              <a:gd name="connsiteX8" fmla="*/ 0 w 683605"/>
              <a:gd name="connsiteY8" fmla="*/ 68361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605" h="706156">
                <a:moveTo>
                  <a:pt x="0" y="68361"/>
                </a:moveTo>
                <a:cubicBezTo>
                  <a:pt x="0" y="30606"/>
                  <a:pt x="30606" y="0"/>
                  <a:pt x="68361" y="0"/>
                </a:cubicBezTo>
                <a:lnTo>
                  <a:pt x="615245" y="0"/>
                </a:lnTo>
                <a:cubicBezTo>
                  <a:pt x="653000" y="0"/>
                  <a:pt x="683606" y="30606"/>
                  <a:pt x="683606" y="68361"/>
                </a:cubicBezTo>
                <a:cubicBezTo>
                  <a:pt x="683606" y="258173"/>
                  <a:pt x="683605" y="447984"/>
                  <a:pt x="683605" y="637796"/>
                </a:cubicBezTo>
                <a:cubicBezTo>
                  <a:pt x="683605" y="675551"/>
                  <a:pt x="652999" y="706157"/>
                  <a:pt x="615244" y="706157"/>
                </a:cubicBezTo>
                <a:lnTo>
                  <a:pt x="68361" y="706156"/>
                </a:lnTo>
                <a:cubicBezTo>
                  <a:pt x="30606" y="706156"/>
                  <a:pt x="0" y="675550"/>
                  <a:pt x="0" y="637795"/>
                </a:cubicBezTo>
                <a:lnTo>
                  <a:pt x="0" y="68361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362" tIns="73362" rIns="73362" bIns="7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1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45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2\Pictures\Бюджет\2649064-3d-small-people-playing-an-electrogui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71" y="2005205"/>
            <a:ext cx="1947769" cy="45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73109" y="3079630"/>
            <a:ext cx="4926664" cy="73500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посетителей на массовых культурных мероприятиях, чел.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8621" y="3868549"/>
            <a:ext cx="4918627" cy="7195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мероприятий, ед.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61232" y="4623758"/>
            <a:ext cx="4918627" cy="7850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 в библиотеках, чел.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3607" y="1676163"/>
            <a:ext cx="2084840" cy="5040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5193608" y="1124744"/>
            <a:ext cx="3903032" cy="921569"/>
          </a:xfrm>
          <a:custGeom>
            <a:avLst/>
            <a:gdLst>
              <a:gd name="connsiteX0" fmla="*/ 0 w 3903032"/>
              <a:gd name="connsiteY0" fmla="*/ 113342 h 1133420"/>
              <a:gd name="connsiteX1" fmla="*/ 113342 w 3903032"/>
              <a:gd name="connsiteY1" fmla="*/ 0 h 1133420"/>
              <a:gd name="connsiteX2" fmla="*/ 3789690 w 3903032"/>
              <a:gd name="connsiteY2" fmla="*/ 0 h 1133420"/>
              <a:gd name="connsiteX3" fmla="*/ 3903032 w 3903032"/>
              <a:gd name="connsiteY3" fmla="*/ 113342 h 1133420"/>
              <a:gd name="connsiteX4" fmla="*/ 3903032 w 3903032"/>
              <a:gd name="connsiteY4" fmla="*/ 1020078 h 1133420"/>
              <a:gd name="connsiteX5" fmla="*/ 3789690 w 3903032"/>
              <a:gd name="connsiteY5" fmla="*/ 1133420 h 1133420"/>
              <a:gd name="connsiteX6" fmla="*/ 113342 w 3903032"/>
              <a:gd name="connsiteY6" fmla="*/ 1133420 h 1133420"/>
              <a:gd name="connsiteX7" fmla="*/ 0 w 3903032"/>
              <a:gd name="connsiteY7" fmla="*/ 1020078 h 1133420"/>
              <a:gd name="connsiteX8" fmla="*/ 0 w 3903032"/>
              <a:gd name="connsiteY8" fmla="*/ 113342 h 11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3032" h="1133420">
                <a:moveTo>
                  <a:pt x="0" y="113342"/>
                </a:moveTo>
                <a:cubicBezTo>
                  <a:pt x="0" y="50745"/>
                  <a:pt x="50745" y="0"/>
                  <a:pt x="113342" y="0"/>
                </a:cubicBezTo>
                <a:lnTo>
                  <a:pt x="3789690" y="0"/>
                </a:lnTo>
                <a:cubicBezTo>
                  <a:pt x="3852287" y="0"/>
                  <a:pt x="3903032" y="50745"/>
                  <a:pt x="3903032" y="113342"/>
                </a:cubicBezTo>
                <a:lnTo>
                  <a:pt x="3903032" y="1020078"/>
                </a:lnTo>
                <a:cubicBezTo>
                  <a:pt x="3903032" y="1082675"/>
                  <a:pt x="3852287" y="1133420"/>
                  <a:pt x="3789690" y="1133420"/>
                </a:cubicBezTo>
                <a:lnTo>
                  <a:pt x="113342" y="1133420"/>
                </a:lnTo>
                <a:cubicBezTo>
                  <a:pt x="50745" y="1133420"/>
                  <a:pt x="0" y="1082675"/>
                  <a:pt x="0" y="1020078"/>
                </a:cubicBezTo>
                <a:lnTo>
                  <a:pt x="0" y="11334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537" tIns="86537" rIns="86537" bIns="8653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  <a:endPara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5197355" y="2294807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63" tIns="74763" rIns="74763" bIns="7476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197355" y="3075094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2623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206483" y="3842870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197355" y="4635667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197355" y="5415954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990250" y="2294807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63" tIns="74763" rIns="74763" bIns="7476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990250" y="3075094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2653</a:t>
            </a: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018777" y="3836520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5990250" y="4635667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610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990250" y="5415954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6783145" y="2294807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63" tIns="74763" rIns="74763" bIns="7476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783145" y="3075094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320279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6783145" y="3855381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783145" y="4635667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177426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6783145" y="5415954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232" y="5462676"/>
            <a:ext cx="4918627" cy="70262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контингента обучающихся в течение учебного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чел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9728" y="0"/>
            <a:ext cx="7264600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 "Майкопский район"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искусства»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 descr="C:\Users\user2\Pictures\Бюджет\img315773253_16148706124634607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794" y="810440"/>
            <a:ext cx="2716239" cy="21548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77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62306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764704"/>
            <a:ext cx="6728478" cy="19288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 уровне условий для укрепления здоровья жителей МО «Майкопский  район» путем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инфраструктуры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материально-технической базы физической культуры и спорта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популяризации массового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приобщения различных слоев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регулярным занятиям физической культурой 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357" y="2817708"/>
            <a:ext cx="2410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бюджета, тыс. руб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534080"/>
              </p:ext>
            </p:extLst>
          </p:nvPr>
        </p:nvGraphicFramePr>
        <p:xfrm>
          <a:off x="148923" y="3126085"/>
          <a:ext cx="4188937" cy="296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64342" y="6459268"/>
            <a:ext cx="1054100" cy="365125"/>
          </a:xfrm>
        </p:spPr>
        <p:txBody>
          <a:bodyPr>
            <a:normAutofit/>
          </a:bodyPr>
          <a:lstStyle/>
          <a:p>
            <a:pPr algn="r">
              <a:defRPr/>
            </a:pPr>
            <a:fld id="{667CCBFA-BFB9-4E9F-B6F6-694D72409F22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pPr algn="r">
                <a:defRPr/>
              </a:pPr>
              <a:t>43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355977" y="2926043"/>
            <a:ext cx="4707857" cy="509970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направлений</a:t>
            </a: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355977" y="3487256"/>
            <a:ext cx="2304256" cy="332865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355977" y="3871363"/>
            <a:ext cx="2295268" cy="663540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физической культуры и массового спорта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4355977" y="4786322"/>
            <a:ext cx="2277398" cy="928694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модернизация объектов спортивной инфраструктуры муниципальной собственности для занятий физической культурой и спортом</a:t>
            </a:r>
            <a:endPara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718184" y="3487759"/>
            <a:ext cx="720000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6715140" y="3857628"/>
            <a:ext cx="720000" cy="66354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236,6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718181" y="4857760"/>
            <a:ext cx="720000" cy="78581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62328,0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8343835" y="3487256"/>
            <a:ext cx="720000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8343835" y="3871363"/>
            <a:ext cx="720000" cy="66354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8343835" y="4857760"/>
            <a:ext cx="719999" cy="78581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9728" y="0"/>
            <a:ext cx="7264600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 «Майкопский район»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спорта»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7513228" y="3487759"/>
            <a:ext cx="720000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7513226" y="3871866"/>
            <a:ext cx="720000" cy="66354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213,2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7513225" y="4857760"/>
            <a:ext cx="720000" cy="78581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62328</a:t>
            </a:r>
            <a:r>
              <a:rPr lang="en-US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er2\Pictures\Бюджет\034948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82" y="620688"/>
            <a:ext cx="2256721" cy="20728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15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2\Pictures\Бюджет\_oX5vLGUuH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78" y="2187362"/>
            <a:ext cx="2222820" cy="29561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user2\Pictures\Бюджет\069e6ace8cee369eefa86bd443ab851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56" y="908720"/>
            <a:ext cx="2339012" cy="17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5151674" y="956843"/>
            <a:ext cx="3885310" cy="681744"/>
          </a:xfrm>
          <a:custGeom>
            <a:avLst/>
            <a:gdLst>
              <a:gd name="connsiteX0" fmla="*/ 0 w 3885310"/>
              <a:gd name="connsiteY0" fmla="*/ 68174 h 681744"/>
              <a:gd name="connsiteX1" fmla="*/ 68174 w 3885310"/>
              <a:gd name="connsiteY1" fmla="*/ 0 h 681744"/>
              <a:gd name="connsiteX2" fmla="*/ 3817136 w 3885310"/>
              <a:gd name="connsiteY2" fmla="*/ 0 h 681744"/>
              <a:gd name="connsiteX3" fmla="*/ 3885310 w 3885310"/>
              <a:gd name="connsiteY3" fmla="*/ 68174 h 681744"/>
              <a:gd name="connsiteX4" fmla="*/ 3885310 w 3885310"/>
              <a:gd name="connsiteY4" fmla="*/ 613570 h 681744"/>
              <a:gd name="connsiteX5" fmla="*/ 3817136 w 3885310"/>
              <a:gd name="connsiteY5" fmla="*/ 681744 h 681744"/>
              <a:gd name="connsiteX6" fmla="*/ 68174 w 3885310"/>
              <a:gd name="connsiteY6" fmla="*/ 681744 h 681744"/>
              <a:gd name="connsiteX7" fmla="*/ 0 w 3885310"/>
              <a:gd name="connsiteY7" fmla="*/ 613570 h 681744"/>
              <a:gd name="connsiteX8" fmla="*/ 0 w 3885310"/>
              <a:gd name="connsiteY8" fmla="*/ 68174 h 6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5310" h="681744">
                <a:moveTo>
                  <a:pt x="0" y="68174"/>
                </a:moveTo>
                <a:cubicBezTo>
                  <a:pt x="0" y="30523"/>
                  <a:pt x="30523" y="0"/>
                  <a:pt x="68174" y="0"/>
                </a:cubicBezTo>
                <a:lnTo>
                  <a:pt x="3817136" y="0"/>
                </a:lnTo>
                <a:cubicBezTo>
                  <a:pt x="3854787" y="0"/>
                  <a:pt x="3885310" y="30523"/>
                  <a:pt x="3885310" y="68174"/>
                </a:cubicBezTo>
                <a:lnTo>
                  <a:pt x="3885310" y="613570"/>
                </a:lnTo>
                <a:cubicBezTo>
                  <a:pt x="3885310" y="651221"/>
                  <a:pt x="3854787" y="681744"/>
                  <a:pt x="3817136" y="681744"/>
                </a:cubicBezTo>
                <a:lnTo>
                  <a:pt x="68174" y="681744"/>
                </a:lnTo>
                <a:cubicBezTo>
                  <a:pt x="30523" y="681744"/>
                  <a:pt x="0" y="651221"/>
                  <a:pt x="0" y="613570"/>
                </a:cubicBezTo>
                <a:lnTo>
                  <a:pt x="0" y="6817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73308" tIns="73308" rIns="73308" bIns="733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  <a:endPara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141635" y="1845972"/>
            <a:ext cx="726710" cy="82000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25" tIns="74625" rIns="74625" bIns="746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143504" y="3143249"/>
            <a:ext cx="718239" cy="714380"/>
          </a:xfrm>
          <a:custGeom>
            <a:avLst/>
            <a:gdLst>
              <a:gd name="connsiteX0" fmla="*/ 0 w 718239"/>
              <a:gd name="connsiteY0" fmla="*/ 71824 h 820005"/>
              <a:gd name="connsiteX1" fmla="*/ 71824 w 718239"/>
              <a:gd name="connsiteY1" fmla="*/ 0 h 820005"/>
              <a:gd name="connsiteX2" fmla="*/ 646415 w 718239"/>
              <a:gd name="connsiteY2" fmla="*/ 0 h 820005"/>
              <a:gd name="connsiteX3" fmla="*/ 718239 w 718239"/>
              <a:gd name="connsiteY3" fmla="*/ 71824 h 820005"/>
              <a:gd name="connsiteX4" fmla="*/ 718239 w 718239"/>
              <a:gd name="connsiteY4" fmla="*/ 748181 h 820005"/>
              <a:gd name="connsiteX5" fmla="*/ 646415 w 718239"/>
              <a:gd name="connsiteY5" fmla="*/ 820005 h 820005"/>
              <a:gd name="connsiteX6" fmla="*/ 71824 w 718239"/>
              <a:gd name="connsiteY6" fmla="*/ 820005 h 820005"/>
              <a:gd name="connsiteX7" fmla="*/ 0 w 718239"/>
              <a:gd name="connsiteY7" fmla="*/ 748181 h 820005"/>
              <a:gd name="connsiteX8" fmla="*/ 0 w 718239"/>
              <a:gd name="connsiteY8" fmla="*/ 71824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239" h="820005">
                <a:moveTo>
                  <a:pt x="0" y="71824"/>
                </a:moveTo>
                <a:cubicBezTo>
                  <a:pt x="0" y="32157"/>
                  <a:pt x="32157" y="0"/>
                  <a:pt x="71824" y="0"/>
                </a:cubicBezTo>
                <a:lnTo>
                  <a:pt x="646415" y="0"/>
                </a:lnTo>
                <a:cubicBezTo>
                  <a:pt x="686082" y="0"/>
                  <a:pt x="718239" y="32157"/>
                  <a:pt x="718239" y="71824"/>
                </a:cubicBezTo>
                <a:lnTo>
                  <a:pt x="718239" y="748181"/>
                </a:lnTo>
                <a:cubicBezTo>
                  <a:pt x="718239" y="787848"/>
                  <a:pt x="686082" y="820005"/>
                  <a:pt x="646415" y="820005"/>
                </a:cubicBezTo>
                <a:lnTo>
                  <a:pt x="71824" y="820005"/>
                </a:lnTo>
                <a:cubicBezTo>
                  <a:pt x="32157" y="820005"/>
                  <a:pt x="0" y="787848"/>
                  <a:pt x="0" y="748181"/>
                </a:cubicBezTo>
                <a:lnTo>
                  <a:pt x="0" y="71824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947" tIns="62947" rIns="62947" bIns="6294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145870" y="4143381"/>
            <a:ext cx="718239" cy="714379"/>
          </a:xfrm>
          <a:custGeom>
            <a:avLst/>
            <a:gdLst>
              <a:gd name="connsiteX0" fmla="*/ 0 w 718239"/>
              <a:gd name="connsiteY0" fmla="*/ 71824 h 820005"/>
              <a:gd name="connsiteX1" fmla="*/ 71824 w 718239"/>
              <a:gd name="connsiteY1" fmla="*/ 0 h 820005"/>
              <a:gd name="connsiteX2" fmla="*/ 646415 w 718239"/>
              <a:gd name="connsiteY2" fmla="*/ 0 h 820005"/>
              <a:gd name="connsiteX3" fmla="*/ 718239 w 718239"/>
              <a:gd name="connsiteY3" fmla="*/ 71824 h 820005"/>
              <a:gd name="connsiteX4" fmla="*/ 718239 w 718239"/>
              <a:gd name="connsiteY4" fmla="*/ 748181 h 820005"/>
              <a:gd name="connsiteX5" fmla="*/ 646415 w 718239"/>
              <a:gd name="connsiteY5" fmla="*/ 820005 h 820005"/>
              <a:gd name="connsiteX6" fmla="*/ 71824 w 718239"/>
              <a:gd name="connsiteY6" fmla="*/ 820005 h 820005"/>
              <a:gd name="connsiteX7" fmla="*/ 0 w 718239"/>
              <a:gd name="connsiteY7" fmla="*/ 748181 h 820005"/>
              <a:gd name="connsiteX8" fmla="*/ 0 w 718239"/>
              <a:gd name="connsiteY8" fmla="*/ 71824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239" h="820005">
                <a:moveTo>
                  <a:pt x="0" y="71824"/>
                </a:moveTo>
                <a:cubicBezTo>
                  <a:pt x="0" y="32157"/>
                  <a:pt x="32157" y="0"/>
                  <a:pt x="71824" y="0"/>
                </a:cubicBezTo>
                <a:lnTo>
                  <a:pt x="646415" y="0"/>
                </a:lnTo>
                <a:cubicBezTo>
                  <a:pt x="686082" y="0"/>
                  <a:pt x="718239" y="32157"/>
                  <a:pt x="718239" y="71824"/>
                </a:cubicBezTo>
                <a:lnTo>
                  <a:pt x="718239" y="748181"/>
                </a:lnTo>
                <a:cubicBezTo>
                  <a:pt x="718239" y="787848"/>
                  <a:pt x="686082" y="820005"/>
                  <a:pt x="646415" y="820005"/>
                </a:cubicBezTo>
                <a:lnTo>
                  <a:pt x="71824" y="820005"/>
                </a:lnTo>
                <a:cubicBezTo>
                  <a:pt x="32157" y="820005"/>
                  <a:pt x="0" y="787848"/>
                  <a:pt x="0" y="748181"/>
                </a:cubicBezTo>
                <a:lnTo>
                  <a:pt x="0" y="71824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947" tIns="62947" rIns="62947" bIns="6294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5145870" y="5143513"/>
            <a:ext cx="718239" cy="857255"/>
          </a:xfrm>
          <a:custGeom>
            <a:avLst/>
            <a:gdLst>
              <a:gd name="connsiteX0" fmla="*/ 0 w 718239"/>
              <a:gd name="connsiteY0" fmla="*/ 71824 h 820005"/>
              <a:gd name="connsiteX1" fmla="*/ 71824 w 718239"/>
              <a:gd name="connsiteY1" fmla="*/ 0 h 820005"/>
              <a:gd name="connsiteX2" fmla="*/ 646415 w 718239"/>
              <a:gd name="connsiteY2" fmla="*/ 0 h 820005"/>
              <a:gd name="connsiteX3" fmla="*/ 718239 w 718239"/>
              <a:gd name="connsiteY3" fmla="*/ 71824 h 820005"/>
              <a:gd name="connsiteX4" fmla="*/ 718239 w 718239"/>
              <a:gd name="connsiteY4" fmla="*/ 748181 h 820005"/>
              <a:gd name="connsiteX5" fmla="*/ 646415 w 718239"/>
              <a:gd name="connsiteY5" fmla="*/ 820005 h 820005"/>
              <a:gd name="connsiteX6" fmla="*/ 71824 w 718239"/>
              <a:gd name="connsiteY6" fmla="*/ 820005 h 820005"/>
              <a:gd name="connsiteX7" fmla="*/ 0 w 718239"/>
              <a:gd name="connsiteY7" fmla="*/ 748181 h 820005"/>
              <a:gd name="connsiteX8" fmla="*/ 0 w 718239"/>
              <a:gd name="connsiteY8" fmla="*/ 71824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239" h="820005">
                <a:moveTo>
                  <a:pt x="0" y="71824"/>
                </a:moveTo>
                <a:cubicBezTo>
                  <a:pt x="0" y="32157"/>
                  <a:pt x="32157" y="0"/>
                  <a:pt x="71824" y="0"/>
                </a:cubicBezTo>
                <a:lnTo>
                  <a:pt x="646415" y="0"/>
                </a:lnTo>
                <a:cubicBezTo>
                  <a:pt x="686082" y="0"/>
                  <a:pt x="718239" y="32157"/>
                  <a:pt x="718239" y="71824"/>
                </a:cubicBezTo>
                <a:lnTo>
                  <a:pt x="718239" y="748181"/>
                </a:lnTo>
                <a:cubicBezTo>
                  <a:pt x="718239" y="787848"/>
                  <a:pt x="686082" y="820005"/>
                  <a:pt x="646415" y="820005"/>
                </a:cubicBezTo>
                <a:lnTo>
                  <a:pt x="71824" y="820005"/>
                </a:lnTo>
                <a:cubicBezTo>
                  <a:pt x="32157" y="820005"/>
                  <a:pt x="0" y="787848"/>
                  <a:pt x="0" y="748181"/>
                </a:cubicBezTo>
                <a:lnTo>
                  <a:pt x="0" y="71824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947" tIns="62947" rIns="62947" bIns="6294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929388" y="1845972"/>
            <a:ext cx="726710" cy="82000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25" tIns="74625" rIns="74625" bIns="746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5929388" y="3143249"/>
            <a:ext cx="726710" cy="714380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46,5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5929388" y="4143381"/>
            <a:ext cx="726710" cy="714379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929388" y="5143513"/>
            <a:ext cx="726710" cy="857256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63,7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697298" y="1821262"/>
            <a:ext cx="726710" cy="82000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25" tIns="74625" rIns="74625" bIns="746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717142" y="3143249"/>
            <a:ext cx="726710" cy="714380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6717142" y="4143381"/>
            <a:ext cx="726710" cy="714379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6717142" y="5143513"/>
            <a:ext cx="726710" cy="85725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63,7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1781" y="3071811"/>
            <a:ext cx="4914848" cy="85725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в МО "Майкопский район",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занимающегося физической культурой 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в общей численности населения МО «Майкопский район», 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9797" y="4071942"/>
            <a:ext cx="4906832" cy="92869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обеспеченности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МО «Майкопский район» спортивными сооружениями, исходя из единой пропускной способности объектов спорта,%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9797" y="5143512"/>
            <a:ext cx="4906832" cy="8777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систематически занимающихся физической культурой и спортом,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обучающихся, 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6254" y="1784613"/>
            <a:ext cx="2592288" cy="5040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9728" y="0"/>
            <a:ext cx="7264600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 "Майкопский район"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спорта»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56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62306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337" y="620688"/>
            <a:ext cx="6152412" cy="126818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жилья и улучшение жилищных условий</a:t>
            </a:r>
          </a:p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программы:</a:t>
            </a: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2020-2024 годы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246621"/>
              </p:ext>
            </p:extLst>
          </p:nvPr>
        </p:nvGraphicFramePr>
        <p:xfrm>
          <a:off x="147780" y="3356992"/>
          <a:ext cx="4571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олилиния 24"/>
          <p:cNvSpPr/>
          <p:nvPr/>
        </p:nvSpPr>
        <p:spPr>
          <a:xfrm>
            <a:off x="4139953" y="2060848"/>
            <a:ext cx="4870923" cy="487675"/>
          </a:xfrm>
          <a:custGeom>
            <a:avLst/>
            <a:gdLst>
              <a:gd name="connsiteX0" fmla="*/ 0 w 3933156"/>
              <a:gd name="connsiteY0" fmla="*/ 47719 h 477185"/>
              <a:gd name="connsiteX1" fmla="*/ 47719 w 3933156"/>
              <a:gd name="connsiteY1" fmla="*/ 0 h 477185"/>
              <a:gd name="connsiteX2" fmla="*/ 3885438 w 3933156"/>
              <a:gd name="connsiteY2" fmla="*/ 0 h 477185"/>
              <a:gd name="connsiteX3" fmla="*/ 3933157 w 3933156"/>
              <a:gd name="connsiteY3" fmla="*/ 47719 h 477185"/>
              <a:gd name="connsiteX4" fmla="*/ 3933156 w 3933156"/>
              <a:gd name="connsiteY4" fmla="*/ 429467 h 477185"/>
              <a:gd name="connsiteX5" fmla="*/ 3885437 w 3933156"/>
              <a:gd name="connsiteY5" fmla="*/ 477186 h 477185"/>
              <a:gd name="connsiteX6" fmla="*/ 47719 w 3933156"/>
              <a:gd name="connsiteY6" fmla="*/ 477185 h 477185"/>
              <a:gd name="connsiteX7" fmla="*/ 0 w 3933156"/>
              <a:gd name="connsiteY7" fmla="*/ 429466 h 477185"/>
              <a:gd name="connsiteX8" fmla="*/ 0 w 3933156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3156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3885438" y="0"/>
                </a:lnTo>
                <a:cubicBezTo>
                  <a:pt x="3911792" y="0"/>
                  <a:pt x="3933157" y="21365"/>
                  <a:pt x="3933157" y="47719"/>
                </a:cubicBezTo>
                <a:cubicBezTo>
                  <a:pt x="3933157" y="174968"/>
                  <a:pt x="3933156" y="302218"/>
                  <a:pt x="3933156" y="429467"/>
                </a:cubicBezTo>
                <a:cubicBezTo>
                  <a:pt x="3933156" y="455821"/>
                  <a:pt x="3911791" y="477186"/>
                  <a:pt x="3885437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основных направлений за 202</a:t>
            </a:r>
            <a:r>
              <a:rPr lang="en-US" sz="15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год, тыс. руб.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4139953" y="2996992"/>
            <a:ext cx="2880317" cy="1296104"/>
          </a:xfrm>
          <a:custGeom>
            <a:avLst/>
            <a:gdLst>
              <a:gd name="connsiteX0" fmla="*/ 0 w 2926877"/>
              <a:gd name="connsiteY0" fmla="*/ 47719 h 477185"/>
              <a:gd name="connsiteX1" fmla="*/ 47719 w 2926877"/>
              <a:gd name="connsiteY1" fmla="*/ 0 h 477185"/>
              <a:gd name="connsiteX2" fmla="*/ 2879159 w 2926877"/>
              <a:gd name="connsiteY2" fmla="*/ 0 h 477185"/>
              <a:gd name="connsiteX3" fmla="*/ 2926878 w 2926877"/>
              <a:gd name="connsiteY3" fmla="*/ 47719 h 477185"/>
              <a:gd name="connsiteX4" fmla="*/ 2926877 w 2926877"/>
              <a:gd name="connsiteY4" fmla="*/ 429467 h 477185"/>
              <a:gd name="connsiteX5" fmla="*/ 2879158 w 2926877"/>
              <a:gd name="connsiteY5" fmla="*/ 477186 h 477185"/>
              <a:gd name="connsiteX6" fmla="*/ 47719 w 2926877"/>
              <a:gd name="connsiteY6" fmla="*/ 477185 h 477185"/>
              <a:gd name="connsiteX7" fmla="*/ 0 w 2926877"/>
              <a:gd name="connsiteY7" fmla="*/ 429466 h 477185"/>
              <a:gd name="connsiteX8" fmla="*/ 0 w 2926877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877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2879159" y="0"/>
                </a:lnTo>
                <a:cubicBezTo>
                  <a:pt x="2905513" y="0"/>
                  <a:pt x="2926878" y="21365"/>
                  <a:pt x="2926878" y="47719"/>
                </a:cubicBezTo>
                <a:cubicBezTo>
                  <a:pt x="2926878" y="174968"/>
                  <a:pt x="2926877" y="302218"/>
                  <a:pt x="2926877" y="429467"/>
                </a:cubicBezTo>
                <a:cubicBezTo>
                  <a:pt x="2926877" y="455821"/>
                  <a:pt x="2905512" y="477186"/>
                  <a:pt x="2879158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</a:p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жилыми помещениями детей-сирот и  детей, оставшихся без попечения родителей»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4139952" y="4614364"/>
            <a:ext cx="2880319" cy="360000"/>
          </a:xfrm>
          <a:custGeom>
            <a:avLst/>
            <a:gdLst>
              <a:gd name="connsiteX0" fmla="*/ 0 w 2926877"/>
              <a:gd name="connsiteY0" fmla="*/ 47719 h 477185"/>
              <a:gd name="connsiteX1" fmla="*/ 47719 w 2926877"/>
              <a:gd name="connsiteY1" fmla="*/ 0 h 477185"/>
              <a:gd name="connsiteX2" fmla="*/ 2879159 w 2926877"/>
              <a:gd name="connsiteY2" fmla="*/ 0 h 477185"/>
              <a:gd name="connsiteX3" fmla="*/ 2926878 w 2926877"/>
              <a:gd name="connsiteY3" fmla="*/ 47719 h 477185"/>
              <a:gd name="connsiteX4" fmla="*/ 2926877 w 2926877"/>
              <a:gd name="connsiteY4" fmla="*/ 429467 h 477185"/>
              <a:gd name="connsiteX5" fmla="*/ 2879158 w 2926877"/>
              <a:gd name="connsiteY5" fmla="*/ 477186 h 477185"/>
              <a:gd name="connsiteX6" fmla="*/ 47719 w 2926877"/>
              <a:gd name="connsiteY6" fmla="*/ 477185 h 477185"/>
              <a:gd name="connsiteX7" fmla="*/ 0 w 2926877"/>
              <a:gd name="connsiteY7" fmla="*/ 429466 h 477185"/>
              <a:gd name="connsiteX8" fmla="*/ 0 w 2926877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877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2879159" y="0"/>
                </a:lnTo>
                <a:cubicBezTo>
                  <a:pt x="2905513" y="0"/>
                  <a:pt x="2926878" y="21365"/>
                  <a:pt x="2926878" y="47719"/>
                </a:cubicBezTo>
                <a:cubicBezTo>
                  <a:pt x="2926878" y="174968"/>
                  <a:pt x="2926877" y="302218"/>
                  <a:pt x="2926877" y="429467"/>
                </a:cubicBezTo>
                <a:cubicBezTo>
                  <a:pt x="2926877" y="455821"/>
                  <a:pt x="2905512" y="477186"/>
                  <a:pt x="2879158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696" tIns="59696" rIns="59696" bIns="5969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8404735" y="2977942"/>
            <a:ext cx="612000" cy="1315154"/>
          </a:xfrm>
          <a:custGeom>
            <a:avLst/>
            <a:gdLst>
              <a:gd name="connsiteX0" fmla="*/ 0 w 736665"/>
              <a:gd name="connsiteY0" fmla="*/ 47719 h 477185"/>
              <a:gd name="connsiteX1" fmla="*/ 47719 w 736665"/>
              <a:gd name="connsiteY1" fmla="*/ 0 h 477185"/>
              <a:gd name="connsiteX2" fmla="*/ 688947 w 736665"/>
              <a:gd name="connsiteY2" fmla="*/ 0 h 477185"/>
              <a:gd name="connsiteX3" fmla="*/ 736666 w 736665"/>
              <a:gd name="connsiteY3" fmla="*/ 47719 h 477185"/>
              <a:gd name="connsiteX4" fmla="*/ 736665 w 736665"/>
              <a:gd name="connsiteY4" fmla="*/ 429467 h 477185"/>
              <a:gd name="connsiteX5" fmla="*/ 688946 w 736665"/>
              <a:gd name="connsiteY5" fmla="*/ 477186 h 477185"/>
              <a:gd name="connsiteX6" fmla="*/ 47719 w 736665"/>
              <a:gd name="connsiteY6" fmla="*/ 477185 h 477185"/>
              <a:gd name="connsiteX7" fmla="*/ 0 w 736665"/>
              <a:gd name="connsiteY7" fmla="*/ 429466 h 477185"/>
              <a:gd name="connsiteX8" fmla="*/ 0 w 736665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665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88947" y="0"/>
                </a:lnTo>
                <a:cubicBezTo>
                  <a:pt x="715301" y="0"/>
                  <a:pt x="736666" y="21365"/>
                  <a:pt x="736666" y="47719"/>
                </a:cubicBezTo>
                <a:cubicBezTo>
                  <a:pt x="736666" y="174968"/>
                  <a:pt x="736665" y="302218"/>
                  <a:pt x="736665" y="429467"/>
                </a:cubicBezTo>
                <a:cubicBezTo>
                  <a:pt x="736665" y="455821"/>
                  <a:pt x="715300" y="477186"/>
                  <a:pt x="688946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8424496" y="4572008"/>
            <a:ext cx="612000" cy="1214446"/>
          </a:xfrm>
          <a:custGeom>
            <a:avLst/>
            <a:gdLst>
              <a:gd name="connsiteX0" fmla="*/ 0 w 720352"/>
              <a:gd name="connsiteY0" fmla="*/ 47719 h 477185"/>
              <a:gd name="connsiteX1" fmla="*/ 47719 w 720352"/>
              <a:gd name="connsiteY1" fmla="*/ 0 h 477185"/>
              <a:gd name="connsiteX2" fmla="*/ 672634 w 720352"/>
              <a:gd name="connsiteY2" fmla="*/ 0 h 477185"/>
              <a:gd name="connsiteX3" fmla="*/ 720353 w 720352"/>
              <a:gd name="connsiteY3" fmla="*/ 47719 h 477185"/>
              <a:gd name="connsiteX4" fmla="*/ 720352 w 720352"/>
              <a:gd name="connsiteY4" fmla="*/ 429467 h 477185"/>
              <a:gd name="connsiteX5" fmla="*/ 672633 w 720352"/>
              <a:gd name="connsiteY5" fmla="*/ 477186 h 477185"/>
              <a:gd name="connsiteX6" fmla="*/ 47719 w 720352"/>
              <a:gd name="connsiteY6" fmla="*/ 477185 h 477185"/>
              <a:gd name="connsiteX7" fmla="*/ 0 w 720352"/>
              <a:gd name="connsiteY7" fmla="*/ 429466 h 477185"/>
              <a:gd name="connsiteX8" fmla="*/ 0 w 720352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352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72634" y="0"/>
                </a:lnTo>
                <a:cubicBezTo>
                  <a:pt x="698988" y="0"/>
                  <a:pt x="720353" y="21365"/>
                  <a:pt x="720353" y="47719"/>
                </a:cubicBezTo>
                <a:cubicBezTo>
                  <a:pt x="720353" y="174968"/>
                  <a:pt x="720352" y="302218"/>
                  <a:pt x="720352" y="429467"/>
                </a:cubicBezTo>
                <a:cubicBezTo>
                  <a:pt x="720352" y="455821"/>
                  <a:pt x="698987" y="477186"/>
                  <a:pt x="672633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4139953" y="4572008"/>
            <a:ext cx="2880319" cy="1214446"/>
          </a:xfrm>
          <a:custGeom>
            <a:avLst/>
            <a:gdLst>
              <a:gd name="connsiteX0" fmla="*/ 0 w 2926877"/>
              <a:gd name="connsiteY0" fmla="*/ 47719 h 477185"/>
              <a:gd name="connsiteX1" fmla="*/ 47719 w 2926877"/>
              <a:gd name="connsiteY1" fmla="*/ 0 h 477185"/>
              <a:gd name="connsiteX2" fmla="*/ 2879159 w 2926877"/>
              <a:gd name="connsiteY2" fmla="*/ 0 h 477185"/>
              <a:gd name="connsiteX3" fmla="*/ 2926878 w 2926877"/>
              <a:gd name="connsiteY3" fmla="*/ 47719 h 477185"/>
              <a:gd name="connsiteX4" fmla="*/ 2926877 w 2926877"/>
              <a:gd name="connsiteY4" fmla="*/ 429467 h 477185"/>
              <a:gd name="connsiteX5" fmla="*/ 2879158 w 2926877"/>
              <a:gd name="connsiteY5" fmla="*/ 477186 h 477185"/>
              <a:gd name="connsiteX6" fmla="*/ 47719 w 2926877"/>
              <a:gd name="connsiteY6" fmla="*/ 477185 h 477185"/>
              <a:gd name="connsiteX7" fmla="*/ 0 w 2926877"/>
              <a:gd name="connsiteY7" fmla="*/ 429466 h 477185"/>
              <a:gd name="connsiteX8" fmla="*/ 0 w 2926877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877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2879159" y="0"/>
                </a:lnTo>
                <a:cubicBezTo>
                  <a:pt x="2905513" y="0"/>
                  <a:pt x="2926878" y="21365"/>
                  <a:pt x="2926878" y="47719"/>
                </a:cubicBezTo>
                <a:cubicBezTo>
                  <a:pt x="2926878" y="174968"/>
                  <a:pt x="2926877" y="302218"/>
                  <a:pt x="2926877" y="429467"/>
                </a:cubicBezTo>
                <a:cubicBezTo>
                  <a:pt x="2926877" y="455821"/>
                  <a:pt x="2905512" y="477186"/>
                  <a:pt x="2879158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федерального проекта «Обеспечение устойчивого сокращения непригодного для проживания жилищного фонда»</a:t>
            </a: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053" y="2548270"/>
            <a:ext cx="25671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бюджета, тыс. руб.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Диаграм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310862"/>
              </p:ext>
            </p:extLst>
          </p:nvPr>
        </p:nvGraphicFramePr>
        <p:xfrm>
          <a:off x="51007" y="3096000"/>
          <a:ext cx="4015471" cy="30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6" name="Полилиния 35"/>
          <p:cNvSpPr/>
          <p:nvPr/>
        </p:nvSpPr>
        <p:spPr>
          <a:xfrm>
            <a:off x="7716848" y="2996992"/>
            <a:ext cx="612000" cy="1296104"/>
          </a:xfrm>
          <a:custGeom>
            <a:avLst/>
            <a:gdLst>
              <a:gd name="connsiteX0" fmla="*/ 0 w 736665"/>
              <a:gd name="connsiteY0" fmla="*/ 47719 h 477185"/>
              <a:gd name="connsiteX1" fmla="*/ 47719 w 736665"/>
              <a:gd name="connsiteY1" fmla="*/ 0 h 477185"/>
              <a:gd name="connsiteX2" fmla="*/ 688947 w 736665"/>
              <a:gd name="connsiteY2" fmla="*/ 0 h 477185"/>
              <a:gd name="connsiteX3" fmla="*/ 736666 w 736665"/>
              <a:gd name="connsiteY3" fmla="*/ 47719 h 477185"/>
              <a:gd name="connsiteX4" fmla="*/ 736665 w 736665"/>
              <a:gd name="connsiteY4" fmla="*/ 429467 h 477185"/>
              <a:gd name="connsiteX5" fmla="*/ 688946 w 736665"/>
              <a:gd name="connsiteY5" fmla="*/ 477186 h 477185"/>
              <a:gd name="connsiteX6" fmla="*/ 47719 w 736665"/>
              <a:gd name="connsiteY6" fmla="*/ 477185 h 477185"/>
              <a:gd name="connsiteX7" fmla="*/ 0 w 736665"/>
              <a:gd name="connsiteY7" fmla="*/ 429466 h 477185"/>
              <a:gd name="connsiteX8" fmla="*/ 0 w 736665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665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88947" y="0"/>
                </a:lnTo>
                <a:cubicBezTo>
                  <a:pt x="715301" y="0"/>
                  <a:pt x="736666" y="21365"/>
                  <a:pt x="736666" y="47719"/>
                </a:cubicBezTo>
                <a:cubicBezTo>
                  <a:pt x="736666" y="174968"/>
                  <a:pt x="736665" y="302218"/>
                  <a:pt x="736665" y="429467"/>
                </a:cubicBezTo>
                <a:cubicBezTo>
                  <a:pt x="736665" y="455821"/>
                  <a:pt x="715300" y="477186"/>
                  <a:pt x="688946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20581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7716848" y="4572008"/>
            <a:ext cx="612000" cy="1214446"/>
          </a:xfrm>
          <a:custGeom>
            <a:avLst/>
            <a:gdLst>
              <a:gd name="connsiteX0" fmla="*/ 0 w 736665"/>
              <a:gd name="connsiteY0" fmla="*/ 47719 h 477185"/>
              <a:gd name="connsiteX1" fmla="*/ 47719 w 736665"/>
              <a:gd name="connsiteY1" fmla="*/ 0 h 477185"/>
              <a:gd name="connsiteX2" fmla="*/ 688947 w 736665"/>
              <a:gd name="connsiteY2" fmla="*/ 0 h 477185"/>
              <a:gd name="connsiteX3" fmla="*/ 736666 w 736665"/>
              <a:gd name="connsiteY3" fmla="*/ 47719 h 477185"/>
              <a:gd name="connsiteX4" fmla="*/ 736665 w 736665"/>
              <a:gd name="connsiteY4" fmla="*/ 429467 h 477185"/>
              <a:gd name="connsiteX5" fmla="*/ 688946 w 736665"/>
              <a:gd name="connsiteY5" fmla="*/ 477186 h 477185"/>
              <a:gd name="connsiteX6" fmla="*/ 47719 w 736665"/>
              <a:gd name="connsiteY6" fmla="*/ 477185 h 477185"/>
              <a:gd name="connsiteX7" fmla="*/ 0 w 736665"/>
              <a:gd name="connsiteY7" fmla="*/ 429466 h 477185"/>
              <a:gd name="connsiteX8" fmla="*/ 0 w 736665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665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88947" y="0"/>
                </a:lnTo>
                <a:cubicBezTo>
                  <a:pt x="715301" y="0"/>
                  <a:pt x="736666" y="21365"/>
                  <a:pt x="736666" y="47719"/>
                </a:cubicBezTo>
                <a:cubicBezTo>
                  <a:pt x="736666" y="174968"/>
                  <a:pt x="736665" y="302218"/>
                  <a:pt x="736665" y="429467"/>
                </a:cubicBezTo>
                <a:cubicBezTo>
                  <a:pt x="736665" y="455821"/>
                  <a:pt x="715300" y="477186"/>
                  <a:pt x="688946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18539,9</a:t>
            </a:r>
            <a:endParaRPr lang="ru-RU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59728" y="0"/>
            <a:ext cx="7613500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МО «Майкопский район» «Обеспечение доступным и комфортным жильем»</a:t>
            </a:r>
            <a:endParaRPr lang="ru-RU" sz="17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4139952" y="2592000"/>
            <a:ext cx="2880319" cy="288000"/>
          </a:xfrm>
          <a:prstGeom prst="roundRect">
            <a:avLst>
              <a:gd name="adj" fmla="val 10000"/>
            </a:avLst>
          </a:pr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716848" y="2592000"/>
            <a:ext cx="612000" cy="288000"/>
          </a:xfrm>
          <a:prstGeom prst="roundRect">
            <a:avLst>
              <a:gd name="adj" fmla="val 10000"/>
            </a:avLst>
          </a:pr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8404735" y="2592000"/>
            <a:ext cx="612000" cy="288000"/>
          </a:xfrm>
          <a:prstGeom prst="roundRect">
            <a:avLst>
              <a:gd name="adj" fmla="val 10000"/>
            </a:avLst>
          </a:pr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олилиния 72"/>
          <p:cNvSpPr/>
          <p:nvPr/>
        </p:nvSpPr>
        <p:spPr>
          <a:xfrm>
            <a:off x="7056787" y="2996992"/>
            <a:ext cx="612000" cy="1296104"/>
          </a:xfrm>
          <a:custGeom>
            <a:avLst/>
            <a:gdLst>
              <a:gd name="connsiteX0" fmla="*/ 0 w 736665"/>
              <a:gd name="connsiteY0" fmla="*/ 47719 h 477185"/>
              <a:gd name="connsiteX1" fmla="*/ 47719 w 736665"/>
              <a:gd name="connsiteY1" fmla="*/ 0 h 477185"/>
              <a:gd name="connsiteX2" fmla="*/ 688947 w 736665"/>
              <a:gd name="connsiteY2" fmla="*/ 0 h 477185"/>
              <a:gd name="connsiteX3" fmla="*/ 736666 w 736665"/>
              <a:gd name="connsiteY3" fmla="*/ 47719 h 477185"/>
              <a:gd name="connsiteX4" fmla="*/ 736665 w 736665"/>
              <a:gd name="connsiteY4" fmla="*/ 429467 h 477185"/>
              <a:gd name="connsiteX5" fmla="*/ 688946 w 736665"/>
              <a:gd name="connsiteY5" fmla="*/ 477186 h 477185"/>
              <a:gd name="connsiteX6" fmla="*/ 47719 w 736665"/>
              <a:gd name="connsiteY6" fmla="*/ 477185 h 477185"/>
              <a:gd name="connsiteX7" fmla="*/ 0 w 736665"/>
              <a:gd name="connsiteY7" fmla="*/ 429466 h 477185"/>
              <a:gd name="connsiteX8" fmla="*/ 0 w 736665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665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88947" y="0"/>
                </a:lnTo>
                <a:cubicBezTo>
                  <a:pt x="715301" y="0"/>
                  <a:pt x="736666" y="21365"/>
                  <a:pt x="736666" y="47719"/>
                </a:cubicBezTo>
                <a:cubicBezTo>
                  <a:pt x="736666" y="174968"/>
                  <a:pt x="736665" y="302218"/>
                  <a:pt x="736665" y="429467"/>
                </a:cubicBezTo>
                <a:cubicBezTo>
                  <a:pt x="736665" y="455821"/>
                  <a:pt x="715300" y="477186"/>
                  <a:pt x="688946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482,9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7072330" y="4572008"/>
            <a:ext cx="540562" cy="1221476"/>
          </a:xfrm>
          <a:custGeom>
            <a:avLst/>
            <a:gdLst>
              <a:gd name="connsiteX0" fmla="*/ 0 w 720352"/>
              <a:gd name="connsiteY0" fmla="*/ 47719 h 477185"/>
              <a:gd name="connsiteX1" fmla="*/ 47719 w 720352"/>
              <a:gd name="connsiteY1" fmla="*/ 0 h 477185"/>
              <a:gd name="connsiteX2" fmla="*/ 672634 w 720352"/>
              <a:gd name="connsiteY2" fmla="*/ 0 h 477185"/>
              <a:gd name="connsiteX3" fmla="*/ 720353 w 720352"/>
              <a:gd name="connsiteY3" fmla="*/ 47719 h 477185"/>
              <a:gd name="connsiteX4" fmla="*/ 720352 w 720352"/>
              <a:gd name="connsiteY4" fmla="*/ 429467 h 477185"/>
              <a:gd name="connsiteX5" fmla="*/ 672633 w 720352"/>
              <a:gd name="connsiteY5" fmla="*/ 477186 h 477185"/>
              <a:gd name="connsiteX6" fmla="*/ 47719 w 720352"/>
              <a:gd name="connsiteY6" fmla="*/ 477185 h 477185"/>
              <a:gd name="connsiteX7" fmla="*/ 0 w 720352"/>
              <a:gd name="connsiteY7" fmla="*/ 429466 h 477185"/>
              <a:gd name="connsiteX8" fmla="*/ 0 w 720352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352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72634" y="0"/>
                </a:lnTo>
                <a:cubicBezTo>
                  <a:pt x="698988" y="0"/>
                  <a:pt x="720353" y="21365"/>
                  <a:pt x="720353" y="47719"/>
                </a:cubicBezTo>
                <a:cubicBezTo>
                  <a:pt x="720353" y="174968"/>
                  <a:pt x="720352" y="302218"/>
                  <a:pt x="720352" y="429467"/>
                </a:cubicBezTo>
                <a:cubicBezTo>
                  <a:pt x="720352" y="455821"/>
                  <a:pt x="698987" y="477186"/>
                  <a:pt x="672633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110243,3</a:t>
            </a:r>
            <a:endParaRPr lang="ru-RU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056787" y="2592000"/>
            <a:ext cx="612000" cy="288000"/>
          </a:xfrm>
          <a:prstGeom prst="roundRect">
            <a:avLst>
              <a:gd name="adj" fmla="val 10000"/>
            </a:avLst>
          </a:pr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25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2\Pictures\Бюджет\14491486-3d-white-people-foreman-with-blueprint-house-and-helmet-isolated-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28" y="2705334"/>
            <a:ext cx="1674737" cy="291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5122519" y="1330260"/>
            <a:ext cx="3902419" cy="836382"/>
          </a:xfrm>
          <a:custGeom>
            <a:avLst/>
            <a:gdLst>
              <a:gd name="connsiteX0" fmla="*/ 0 w 3902419"/>
              <a:gd name="connsiteY0" fmla="*/ 91715 h 917152"/>
              <a:gd name="connsiteX1" fmla="*/ 91715 w 3902419"/>
              <a:gd name="connsiteY1" fmla="*/ 0 h 917152"/>
              <a:gd name="connsiteX2" fmla="*/ 3810704 w 3902419"/>
              <a:gd name="connsiteY2" fmla="*/ 0 h 917152"/>
              <a:gd name="connsiteX3" fmla="*/ 3902419 w 3902419"/>
              <a:gd name="connsiteY3" fmla="*/ 91715 h 917152"/>
              <a:gd name="connsiteX4" fmla="*/ 3902419 w 3902419"/>
              <a:gd name="connsiteY4" fmla="*/ 825437 h 917152"/>
              <a:gd name="connsiteX5" fmla="*/ 3810704 w 3902419"/>
              <a:gd name="connsiteY5" fmla="*/ 917152 h 917152"/>
              <a:gd name="connsiteX6" fmla="*/ 91715 w 3902419"/>
              <a:gd name="connsiteY6" fmla="*/ 917152 h 917152"/>
              <a:gd name="connsiteX7" fmla="*/ 0 w 3902419"/>
              <a:gd name="connsiteY7" fmla="*/ 825437 h 917152"/>
              <a:gd name="connsiteX8" fmla="*/ 0 w 3902419"/>
              <a:gd name="connsiteY8" fmla="*/ 91715 h 91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2419" h="917152">
                <a:moveTo>
                  <a:pt x="0" y="91715"/>
                </a:moveTo>
                <a:cubicBezTo>
                  <a:pt x="0" y="41062"/>
                  <a:pt x="41062" y="0"/>
                  <a:pt x="91715" y="0"/>
                </a:cubicBezTo>
                <a:lnTo>
                  <a:pt x="3810704" y="0"/>
                </a:lnTo>
                <a:cubicBezTo>
                  <a:pt x="3861357" y="0"/>
                  <a:pt x="3902419" y="41062"/>
                  <a:pt x="3902419" y="91715"/>
                </a:cubicBezTo>
                <a:lnTo>
                  <a:pt x="3902419" y="825437"/>
                </a:lnTo>
                <a:cubicBezTo>
                  <a:pt x="3902419" y="876090"/>
                  <a:pt x="3861357" y="917152"/>
                  <a:pt x="3810704" y="917152"/>
                </a:cubicBezTo>
                <a:lnTo>
                  <a:pt x="91715" y="917152"/>
                </a:lnTo>
                <a:cubicBezTo>
                  <a:pt x="41062" y="917152"/>
                  <a:pt x="0" y="876090"/>
                  <a:pt x="0" y="825437"/>
                </a:cubicBezTo>
                <a:lnTo>
                  <a:pt x="0" y="91715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80202" tIns="80202" rIns="80202" bIns="802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  <a:endPara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169606" y="2420885"/>
            <a:ext cx="765230" cy="545953"/>
          </a:xfrm>
          <a:custGeom>
            <a:avLst/>
            <a:gdLst>
              <a:gd name="connsiteX0" fmla="*/ 0 w 1612017"/>
              <a:gd name="connsiteY0" fmla="*/ 91715 h 917152"/>
              <a:gd name="connsiteX1" fmla="*/ 91715 w 1612017"/>
              <a:gd name="connsiteY1" fmla="*/ 0 h 917152"/>
              <a:gd name="connsiteX2" fmla="*/ 1520302 w 1612017"/>
              <a:gd name="connsiteY2" fmla="*/ 0 h 917152"/>
              <a:gd name="connsiteX3" fmla="*/ 1612017 w 1612017"/>
              <a:gd name="connsiteY3" fmla="*/ 91715 h 917152"/>
              <a:gd name="connsiteX4" fmla="*/ 1612017 w 1612017"/>
              <a:gd name="connsiteY4" fmla="*/ 825437 h 917152"/>
              <a:gd name="connsiteX5" fmla="*/ 1520302 w 1612017"/>
              <a:gd name="connsiteY5" fmla="*/ 917152 h 917152"/>
              <a:gd name="connsiteX6" fmla="*/ 91715 w 1612017"/>
              <a:gd name="connsiteY6" fmla="*/ 917152 h 917152"/>
              <a:gd name="connsiteX7" fmla="*/ 0 w 1612017"/>
              <a:gd name="connsiteY7" fmla="*/ 825437 h 917152"/>
              <a:gd name="connsiteX8" fmla="*/ 0 w 1612017"/>
              <a:gd name="connsiteY8" fmla="*/ 91715 h 91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017" h="917152">
                <a:moveTo>
                  <a:pt x="0" y="91715"/>
                </a:moveTo>
                <a:cubicBezTo>
                  <a:pt x="0" y="41062"/>
                  <a:pt x="41062" y="0"/>
                  <a:pt x="91715" y="0"/>
                </a:cubicBezTo>
                <a:lnTo>
                  <a:pt x="1520302" y="0"/>
                </a:lnTo>
                <a:cubicBezTo>
                  <a:pt x="1570955" y="0"/>
                  <a:pt x="1612017" y="41062"/>
                  <a:pt x="1612017" y="91715"/>
                </a:cubicBezTo>
                <a:lnTo>
                  <a:pt x="1612017" y="825437"/>
                </a:lnTo>
                <a:cubicBezTo>
                  <a:pt x="1612017" y="876090"/>
                  <a:pt x="1570955" y="917152"/>
                  <a:pt x="1520302" y="917152"/>
                </a:cubicBezTo>
                <a:lnTo>
                  <a:pt x="91715" y="917152"/>
                </a:lnTo>
                <a:cubicBezTo>
                  <a:pt x="41062" y="917152"/>
                  <a:pt x="0" y="876090"/>
                  <a:pt x="0" y="825437"/>
                </a:cubicBezTo>
                <a:lnTo>
                  <a:pt x="0" y="91715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202" tIns="80202" rIns="80202" bIns="802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173436" y="3500438"/>
            <a:ext cx="770914" cy="714380"/>
          </a:xfrm>
          <a:custGeom>
            <a:avLst/>
            <a:gdLst>
              <a:gd name="connsiteX0" fmla="*/ 0 w 1605729"/>
              <a:gd name="connsiteY0" fmla="*/ 46558 h 465583"/>
              <a:gd name="connsiteX1" fmla="*/ 46558 w 1605729"/>
              <a:gd name="connsiteY1" fmla="*/ 0 h 465583"/>
              <a:gd name="connsiteX2" fmla="*/ 1559171 w 1605729"/>
              <a:gd name="connsiteY2" fmla="*/ 0 h 465583"/>
              <a:gd name="connsiteX3" fmla="*/ 1605729 w 1605729"/>
              <a:gd name="connsiteY3" fmla="*/ 46558 h 465583"/>
              <a:gd name="connsiteX4" fmla="*/ 1605729 w 1605729"/>
              <a:gd name="connsiteY4" fmla="*/ 419025 h 465583"/>
              <a:gd name="connsiteX5" fmla="*/ 1559171 w 1605729"/>
              <a:gd name="connsiteY5" fmla="*/ 465583 h 465583"/>
              <a:gd name="connsiteX6" fmla="*/ 46558 w 1605729"/>
              <a:gd name="connsiteY6" fmla="*/ 465583 h 465583"/>
              <a:gd name="connsiteX7" fmla="*/ 0 w 1605729"/>
              <a:gd name="connsiteY7" fmla="*/ 419025 h 465583"/>
              <a:gd name="connsiteX8" fmla="*/ 0 w 1605729"/>
              <a:gd name="connsiteY8" fmla="*/ 46558 h 46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5729" h="465583">
                <a:moveTo>
                  <a:pt x="0" y="46558"/>
                </a:moveTo>
                <a:cubicBezTo>
                  <a:pt x="0" y="20845"/>
                  <a:pt x="20845" y="0"/>
                  <a:pt x="46558" y="0"/>
                </a:cubicBezTo>
                <a:lnTo>
                  <a:pt x="1559171" y="0"/>
                </a:lnTo>
                <a:cubicBezTo>
                  <a:pt x="1584884" y="0"/>
                  <a:pt x="1605729" y="20845"/>
                  <a:pt x="1605729" y="46558"/>
                </a:cubicBezTo>
                <a:lnTo>
                  <a:pt x="1605729" y="419025"/>
                </a:lnTo>
                <a:cubicBezTo>
                  <a:pt x="1605729" y="444738"/>
                  <a:pt x="1584884" y="465583"/>
                  <a:pt x="1559171" y="465583"/>
                </a:cubicBezTo>
                <a:lnTo>
                  <a:pt x="46558" y="465583"/>
                </a:lnTo>
                <a:cubicBezTo>
                  <a:pt x="20845" y="465583"/>
                  <a:pt x="0" y="444738"/>
                  <a:pt x="0" y="419025"/>
                </a:cubicBezTo>
                <a:lnTo>
                  <a:pt x="0" y="46558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546" tIns="55546" rIns="55546" bIns="5554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160093" y="4857760"/>
            <a:ext cx="784257" cy="857256"/>
          </a:xfrm>
          <a:custGeom>
            <a:avLst/>
            <a:gdLst>
              <a:gd name="connsiteX0" fmla="*/ 0 w 1452281"/>
              <a:gd name="connsiteY0" fmla="*/ 50764 h 507644"/>
              <a:gd name="connsiteX1" fmla="*/ 50764 w 1452281"/>
              <a:gd name="connsiteY1" fmla="*/ 0 h 507644"/>
              <a:gd name="connsiteX2" fmla="*/ 1401517 w 1452281"/>
              <a:gd name="connsiteY2" fmla="*/ 0 h 507644"/>
              <a:gd name="connsiteX3" fmla="*/ 1452281 w 1452281"/>
              <a:gd name="connsiteY3" fmla="*/ 50764 h 507644"/>
              <a:gd name="connsiteX4" fmla="*/ 1452281 w 1452281"/>
              <a:gd name="connsiteY4" fmla="*/ 456880 h 507644"/>
              <a:gd name="connsiteX5" fmla="*/ 1401517 w 1452281"/>
              <a:gd name="connsiteY5" fmla="*/ 507644 h 507644"/>
              <a:gd name="connsiteX6" fmla="*/ 50764 w 1452281"/>
              <a:gd name="connsiteY6" fmla="*/ 507644 h 507644"/>
              <a:gd name="connsiteX7" fmla="*/ 0 w 1452281"/>
              <a:gd name="connsiteY7" fmla="*/ 456880 h 507644"/>
              <a:gd name="connsiteX8" fmla="*/ 0 w 1452281"/>
              <a:gd name="connsiteY8" fmla="*/ 50764 h 50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2281" h="507644">
                <a:moveTo>
                  <a:pt x="0" y="50764"/>
                </a:moveTo>
                <a:cubicBezTo>
                  <a:pt x="0" y="22728"/>
                  <a:pt x="22728" y="0"/>
                  <a:pt x="50764" y="0"/>
                </a:cubicBezTo>
                <a:lnTo>
                  <a:pt x="1401517" y="0"/>
                </a:lnTo>
                <a:cubicBezTo>
                  <a:pt x="1429553" y="0"/>
                  <a:pt x="1452281" y="22728"/>
                  <a:pt x="1452281" y="50764"/>
                </a:cubicBezTo>
                <a:lnTo>
                  <a:pt x="1452281" y="456880"/>
                </a:lnTo>
                <a:cubicBezTo>
                  <a:pt x="1452281" y="484916"/>
                  <a:pt x="1429553" y="507644"/>
                  <a:pt x="1401517" y="507644"/>
                </a:cubicBezTo>
                <a:lnTo>
                  <a:pt x="50764" y="507644"/>
                </a:lnTo>
                <a:cubicBezTo>
                  <a:pt x="22728" y="507644"/>
                  <a:pt x="0" y="484916"/>
                  <a:pt x="0" y="456880"/>
                </a:cubicBezTo>
                <a:lnTo>
                  <a:pt x="0" y="507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778" tIns="56778" rIns="56778" bIns="5677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000366" y="2420885"/>
            <a:ext cx="731874" cy="568901"/>
          </a:xfrm>
          <a:custGeom>
            <a:avLst/>
            <a:gdLst>
              <a:gd name="connsiteX0" fmla="*/ 0 w 609463"/>
              <a:gd name="connsiteY0" fmla="*/ 60946 h 917152"/>
              <a:gd name="connsiteX1" fmla="*/ 60946 w 609463"/>
              <a:gd name="connsiteY1" fmla="*/ 0 h 917152"/>
              <a:gd name="connsiteX2" fmla="*/ 548517 w 609463"/>
              <a:gd name="connsiteY2" fmla="*/ 0 h 917152"/>
              <a:gd name="connsiteX3" fmla="*/ 609463 w 609463"/>
              <a:gd name="connsiteY3" fmla="*/ 60946 h 917152"/>
              <a:gd name="connsiteX4" fmla="*/ 609463 w 609463"/>
              <a:gd name="connsiteY4" fmla="*/ 856206 h 917152"/>
              <a:gd name="connsiteX5" fmla="*/ 548517 w 609463"/>
              <a:gd name="connsiteY5" fmla="*/ 917152 h 917152"/>
              <a:gd name="connsiteX6" fmla="*/ 60946 w 609463"/>
              <a:gd name="connsiteY6" fmla="*/ 917152 h 917152"/>
              <a:gd name="connsiteX7" fmla="*/ 0 w 609463"/>
              <a:gd name="connsiteY7" fmla="*/ 856206 h 917152"/>
              <a:gd name="connsiteX8" fmla="*/ 0 w 609463"/>
              <a:gd name="connsiteY8" fmla="*/ 60946 h 91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463" h="917152">
                <a:moveTo>
                  <a:pt x="0" y="60946"/>
                </a:moveTo>
                <a:cubicBezTo>
                  <a:pt x="0" y="27286"/>
                  <a:pt x="27286" y="0"/>
                  <a:pt x="60946" y="0"/>
                </a:cubicBezTo>
                <a:lnTo>
                  <a:pt x="548517" y="0"/>
                </a:lnTo>
                <a:cubicBezTo>
                  <a:pt x="582177" y="0"/>
                  <a:pt x="609463" y="27286"/>
                  <a:pt x="609463" y="60946"/>
                </a:cubicBezTo>
                <a:lnTo>
                  <a:pt x="609463" y="856206"/>
                </a:lnTo>
                <a:cubicBezTo>
                  <a:pt x="609463" y="889866"/>
                  <a:pt x="582177" y="917152"/>
                  <a:pt x="548517" y="917152"/>
                </a:cubicBezTo>
                <a:lnTo>
                  <a:pt x="60946" y="917152"/>
                </a:lnTo>
                <a:cubicBezTo>
                  <a:pt x="27286" y="917152"/>
                  <a:pt x="0" y="889866"/>
                  <a:pt x="0" y="856206"/>
                </a:cubicBezTo>
                <a:lnTo>
                  <a:pt x="0" y="60946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91" tIns="71191" rIns="71191" bIns="7119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012160" y="3500438"/>
            <a:ext cx="701902" cy="714380"/>
          </a:xfrm>
          <a:custGeom>
            <a:avLst/>
            <a:gdLst>
              <a:gd name="connsiteX0" fmla="*/ 0 w 586338"/>
              <a:gd name="connsiteY0" fmla="*/ 48890 h 488897"/>
              <a:gd name="connsiteX1" fmla="*/ 48890 w 586338"/>
              <a:gd name="connsiteY1" fmla="*/ 0 h 488897"/>
              <a:gd name="connsiteX2" fmla="*/ 537448 w 586338"/>
              <a:gd name="connsiteY2" fmla="*/ 0 h 488897"/>
              <a:gd name="connsiteX3" fmla="*/ 586338 w 586338"/>
              <a:gd name="connsiteY3" fmla="*/ 48890 h 488897"/>
              <a:gd name="connsiteX4" fmla="*/ 586338 w 586338"/>
              <a:gd name="connsiteY4" fmla="*/ 440007 h 488897"/>
              <a:gd name="connsiteX5" fmla="*/ 537448 w 586338"/>
              <a:gd name="connsiteY5" fmla="*/ 488897 h 488897"/>
              <a:gd name="connsiteX6" fmla="*/ 48890 w 586338"/>
              <a:gd name="connsiteY6" fmla="*/ 488897 h 488897"/>
              <a:gd name="connsiteX7" fmla="*/ 0 w 586338"/>
              <a:gd name="connsiteY7" fmla="*/ 440007 h 488897"/>
              <a:gd name="connsiteX8" fmla="*/ 0 w 586338"/>
              <a:gd name="connsiteY8" fmla="*/ 48890 h 48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338" h="488897">
                <a:moveTo>
                  <a:pt x="0" y="48890"/>
                </a:moveTo>
                <a:cubicBezTo>
                  <a:pt x="0" y="21889"/>
                  <a:pt x="21889" y="0"/>
                  <a:pt x="48890" y="0"/>
                </a:cubicBezTo>
                <a:lnTo>
                  <a:pt x="537448" y="0"/>
                </a:lnTo>
                <a:cubicBezTo>
                  <a:pt x="564449" y="0"/>
                  <a:pt x="586338" y="21889"/>
                  <a:pt x="586338" y="48890"/>
                </a:cubicBezTo>
                <a:lnTo>
                  <a:pt x="586338" y="440007"/>
                </a:lnTo>
                <a:cubicBezTo>
                  <a:pt x="586338" y="467008"/>
                  <a:pt x="564449" y="488897"/>
                  <a:pt x="537448" y="488897"/>
                </a:cubicBezTo>
                <a:lnTo>
                  <a:pt x="48890" y="488897"/>
                </a:lnTo>
                <a:cubicBezTo>
                  <a:pt x="21889" y="488897"/>
                  <a:pt x="0" y="467008"/>
                  <a:pt x="0" y="440007"/>
                </a:cubicBezTo>
                <a:lnTo>
                  <a:pt x="0" y="4889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229" tIns="56229" rIns="56229" bIns="5622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6003020" y="4857760"/>
            <a:ext cx="693382" cy="857255"/>
          </a:xfrm>
          <a:custGeom>
            <a:avLst/>
            <a:gdLst>
              <a:gd name="connsiteX0" fmla="*/ 0 w 575324"/>
              <a:gd name="connsiteY0" fmla="*/ 48723 h 487228"/>
              <a:gd name="connsiteX1" fmla="*/ 48723 w 575324"/>
              <a:gd name="connsiteY1" fmla="*/ 0 h 487228"/>
              <a:gd name="connsiteX2" fmla="*/ 526601 w 575324"/>
              <a:gd name="connsiteY2" fmla="*/ 0 h 487228"/>
              <a:gd name="connsiteX3" fmla="*/ 575324 w 575324"/>
              <a:gd name="connsiteY3" fmla="*/ 48723 h 487228"/>
              <a:gd name="connsiteX4" fmla="*/ 575324 w 575324"/>
              <a:gd name="connsiteY4" fmla="*/ 438505 h 487228"/>
              <a:gd name="connsiteX5" fmla="*/ 526601 w 575324"/>
              <a:gd name="connsiteY5" fmla="*/ 487228 h 487228"/>
              <a:gd name="connsiteX6" fmla="*/ 48723 w 575324"/>
              <a:gd name="connsiteY6" fmla="*/ 487228 h 487228"/>
              <a:gd name="connsiteX7" fmla="*/ 0 w 575324"/>
              <a:gd name="connsiteY7" fmla="*/ 438505 h 487228"/>
              <a:gd name="connsiteX8" fmla="*/ 0 w 575324"/>
              <a:gd name="connsiteY8" fmla="*/ 48723 h 48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324" h="487228">
                <a:moveTo>
                  <a:pt x="0" y="48723"/>
                </a:moveTo>
                <a:cubicBezTo>
                  <a:pt x="0" y="21814"/>
                  <a:pt x="21814" y="0"/>
                  <a:pt x="48723" y="0"/>
                </a:cubicBezTo>
                <a:lnTo>
                  <a:pt x="526601" y="0"/>
                </a:lnTo>
                <a:cubicBezTo>
                  <a:pt x="553510" y="0"/>
                  <a:pt x="575324" y="21814"/>
                  <a:pt x="575324" y="48723"/>
                </a:cubicBezTo>
                <a:lnTo>
                  <a:pt x="575324" y="438505"/>
                </a:lnTo>
                <a:cubicBezTo>
                  <a:pt x="575324" y="465414"/>
                  <a:pt x="553510" y="487228"/>
                  <a:pt x="526601" y="487228"/>
                </a:cubicBezTo>
                <a:lnTo>
                  <a:pt x="48723" y="487228"/>
                </a:lnTo>
                <a:cubicBezTo>
                  <a:pt x="21814" y="487228"/>
                  <a:pt x="0" y="465414"/>
                  <a:pt x="0" y="438505"/>
                </a:cubicBezTo>
                <a:lnTo>
                  <a:pt x="0" y="48723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180" tIns="56180" rIns="56180" bIns="5618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6776634" y="2420885"/>
            <a:ext cx="747694" cy="568901"/>
          </a:xfrm>
          <a:custGeom>
            <a:avLst/>
            <a:gdLst>
              <a:gd name="connsiteX0" fmla="*/ 0 w 501594"/>
              <a:gd name="connsiteY0" fmla="*/ 50159 h 917152"/>
              <a:gd name="connsiteX1" fmla="*/ 50159 w 501594"/>
              <a:gd name="connsiteY1" fmla="*/ 0 h 917152"/>
              <a:gd name="connsiteX2" fmla="*/ 451435 w 501594"/>
              <a:gd name="connsiteY2" fmla="*/ 0 h 917152"/>
              <a:gd name="connsiteX3" fmla="*/ 501594 w 501594"/>
              <a:gd name="connsiteY3" fmla="*/ 50159 h 917152"/>
              <a:gd name="connsiteX4" fmla="*/ 501594 w 501594"/>
              <a:gd name="connsiteY4" fmla="*/ 866993 h 917152"/>
              <a:gd name="connsiteX5" fmla="*/ 451435 w 501594"/>
              <a:gd name="connsiteY5" fmla="*/ 917152 h 917152"/>
              <a:gd name="connsiteX6" fmla="*/ 50159 w 501594"/>
              <a:gd name="connsiteY6" fmla="*/ 917152 h 917152"/>
              <a:gd name="connsiteX7" fmla="*/ 0 w 501594"/>
              <a:gd name="connsiteY7" fmla="*/ 866993 h 917152"/>
              <a:gd name="connsiteX8" fmla="*/ 0 w 501594"/>
              <a:gd name="connsiteY8" fmla="*/ 50159 h 91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594" h="917152">
                <a:moveTo>
                  <a:pt x="0" y="50159"/>
                </a:moveTo>
                <a:cubicBezTo>
                  <a:pt x="0" y="22457"/>
                  <a:pt x="22457" y="0"/>
                  <a:pt x="50159" y="0"/>
                </a:cubicBezTo>
                <a:lnTo>
                  <a:pt x="451435" y="0"/>
                </a:lnTo>
                <a:cubicBezTo>
                  <a:pt x="479137" y="0"/>
                  <a:pt x="501594" y="22457"/>
                  <a:pt x="501594" y="50159"/>
                </a:cubicBezTo>
                <a:lnTo>
                  <a:pt x="501594" y="866993"/>
                </a:lnTo>
                <a:cubicBezTo>
                  <a:pt x="501594" y="894695"/>
                  <a:pt x="479137" y="917152"/>
                  <a:pt x="451435" y="917152"/>
                </a:cubicBezTo>
                <a:lnTo>
                  <a:pt x="50159" y="917152"/>
                </a:lnTo>
                <a:cubicBezTo>
                  <a:pt x="22457" y="917152"/>
                  <a:pt x="0" y="894695"/>
                  <a:pt x="0" y="866993"/>
                </a:cubicBezTo>
                <a:lnTo>
                  <a:pt x="0" y="50159"/>
                </a:lnTo>
                <a:close/>
              </a:path>
            </a:pathLst>
          </a:custGeom>
          <a:gradFill flip="none" rotWithShape="1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031" tIns="68031" rIns="68031" bIns="6803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6776634" y="3500438"/>
            <a:ext cx="747693" cy="714380"/>
          </a:xfrm>
          <a:custGeom>
            <a:avLst/>
            <a:gdLst>
              <a:gd name="connsiteX0" fmla="*/ 0 w 481076"/>
              <a:gd name="connsiteY0" fmla="*/ 46765 h 467646"/>
              <a:gd name="connsiteX1" fmla="*/ 46765 w 481076"/>
              <a:gd name="connsiteY1" fmla="*/ 0 h 467646"/>
              <a:gd name="connsiteX2" fmla="*/ 434311 w 481076"/>
              <a:gd name="connsiteY2" fmla="*/ 0 h 467646"/>
              <a:gd name="connsiteX3" fmla="*/ 481076 w 481076"/>
              <a:gd name="connsiteY3" fmla="*/ 46765 h 467646"/>
              <a:gd name="connsiteX4" fmla="*/ 481076 w 481076"/>
              <a:gd name="connsiteY4" fmla="*/ 420881 h 467646"/>
              <a:gd name="connsiteX5" fmla="*/ 434311 w 481076"/>
              <a:gd name="connsiteY5" fmla="*/ 467646 h 467646"/>
              <a:gd name="connsiteX6" fmla="*/ 46765 w 481076"/>
              <a:gd name="connsiteY6" fmla="*/ 467646 h 467646"/>
              <a:gd name="connsiteX7" fmla="*/ 0 w 481076"/>
              <a:gd name="connsiteY7" fmla="*/ 420881 h 467646"/>
              <a:gd name="connsiteX8" fmla="*/ 0 w 481076"/>
              <a:gd name="connsiteY8" fmla="*/ 46765 h 46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076" h="467646">
                <a:moveTo>
                  <a:pt x="0" y="46765"/>
                </a:moveTo>
                <a:cubicBezTo>
                  <a:pt x="0" y="20937"/>
                  <a:pt x="20937" y="0"/>
                  <a:pt x="46765" y="0"/>
                </a:cubicBezTo>
                <a:lnTo>
                  <a:pt x="434311" y="0"/>
                </a:lnTo>
                <a:cubicBezTo>
                  <a:pt x="460139" y="0"/>
                  <a:pt x="481076" y="20937"/>
                  <a:pt x="481076" y="46765"/>
                </a:cubicBezTo>
                <a:lnTo>
                  <a:pt x="481076" y="420881"/>
                </a:lnTo>
                <a:cubicBezTo>
                  <a:pt x="481076" y="446709"/>
                  <a:pt x="460139" y="467646"/>
                  <a:pt x="434311" y="467646"/>
                </a:cubicBezTo>
                <a:lnTo>
                  <a:pt x="46765" y="467646"/>
                </a:lnTo>
                <a:cubicBezTo>
                  <a:pt x="20937" y="467646"/>
                  <a:pt x="0" y="446709"/>
                  <a:pt x="0" y="420881"/>
                </a:cubicBezTo>
                <a:lnTo>
                  <a:pt x="0" y="46765"/>
                </a:lnTo>
                <a:close/>
              </a:path>
            </a:pathLst>
          </a:custGeom>
          <a:gradFill flip="none" rotWithShape="1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607" tIns="55607" rIns="55607" bIns="5560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776634" y="4857760"/>
            <a:ext cx="747694" cy="857256"/>
          </a:xfrm>
          <a:custGeom>
            <a:avLst/>
            <a:gdLst>
              <a:gd name="connsiteX0" fmla="*/ 0 w 473035"/>
              <a:gd name="connsiteY0" fmla="*/ 47304 h 479881"/>
              <a:gd name="connsiteX1" fmla="*/ 47304 w 473035"/>
              <a:gd name="connsiteY1" fmla="*/ 0 h 479881"/>
              <a:gd name="connsiteX2" fmla="*/ 425732 w 473035"/>
              <a:gd name="connsiteY2" fmla="*/ 0 h 479881"/>
              <a:gd name="connsiteX3" fmla="*/ 473036 w 473035"/>
              <a:gd name="connsiteY3" fmla="*/ 47304 h 479881"/>
              <a:gd name="connsiteX4" fmla="*/ 473035 w 473035"/>
              <a:gd name="connsiteY4" fmla="*/ 432578 h 479881"/>
              <a:gd name="connsiteX5" fmla="*/ 425731 w 473035"/>
              <a:gd name="connsiteY5" fmla="*/ 479882 h 479881"/>
              <a:gd name="connsiteX6" fmla="*/ 47304 w 473035"/>
              <a:gd name="connsiteY6" fmla="*/ 479881 h 479881"/>
              <a:gd name="connsiteX7" fmla="*/ 0 w 473035"/>
              <a:gd name="connsiteY7" fmla="*/ 432577 h 479881"/>
              <a:gd name="connsiteX8" fmla="*/ 0 w 473035"/>
              <a:gd name="connsiteY8" fmla="*/ 47304 h 47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035" h="479881">
                <a:moveTo>
                  <a:pt x="0" y="47304"/>
                </a:moveTo>
                <a:cubicBezTo>
                  <a:pt x="0" y="21179"/>
                  <a:pt x="21179" y="0"/>
                  <a:pt x="47304" y="0"/>
                </a:cubicBezTo>
                <a:lnTo>
                  <a:pt x="425732" y="0"/>
                </a:lnTo>
                <a:cubicBezTo>
                  <a:pt x="451857" y="0"/>
                  <a:pt x="473036" y="21179"/>
                  <a:pt x="473036" y="47304"/>
                </a:cubicBezTo>
                <a:cubicBezTo>
                  <a:pt x="473036" y="175729"/>
                  <a:pt x="473035" y="304153"/>
                  <a:pt x="473035" y="432578"/>
                </a:cubicBezTo>
                <a:cubicBezTo>
                  <a:pt x="473035" y="458703"/>
                  <a:pt x="451856" y="479882"/>
                  <a:pt x="425731" y="479882"/>
                </a:cubicBezTo>
                <a:lnTo>
                  <a:pt x="47304" y="479881"/>
                </a:lnTo>
                <a:cubicBezTo>
                  <a:pt x="21179" y="479881"/>
                  <a:pt x="0" y="458702"/>
                  <a:pt x="0" y="432577"/>
                </a:cubicBezTo>
                <a:lnTo>
                  <a:pt x="0" y="47304"/>
                </a:lnTo>
                <a:close/>
              </a:path>
            </a:pathLst>
          </a:custGeom>
          <a:gradFill flip="none" rotWithShape="1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65" tIns="55765" rIns="55765" bIns="5576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265" y="3429000"/>
            <a:ext cx="5004000" cy="8572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граждан расселенных из аварийного жилья, чел.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265" y="4786322"/>
            <a:ext cx="5004000" cy="92869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детей-сирот, которым предоставлены жилые помещения,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864" y="1745044"/>
            <a:ext cx="2516642" cy="5040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59728" y="0"/>
            <a:ext cx="6814000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 "Майкопский район" «Обеспечение доступным и комфортным жильем»</a:t>
            </a:r>
            <a:endParaRPr lang="ru-RU" sz="17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Users\user2\Pictures\Бюджет\ocenka_usloviy_trud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29546"/>
            <a:ext cx="2134695" cy="21602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19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62306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700808"/>
            <a:ext cx="6728478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жизнедеятельности населения на территории муниципального образования «Майкопский район»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964342" y="6459268"/>
            <a:ext cx="105410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066113" y="2743003"/>
            <a:ext cx="3931175" cy="693010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основных направлений, тыс. руб.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072009" y="3487256"/>
            <a:ext cx="1637394" cy="332865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070036" y="3871362"/>
            <a:ext cx="1656184" cy="1113141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"Защита населения и территории от чрезвычайных ситуаций природного и техногенного характера, обеспечение пожарной безопасности и безопасности на водных объектах"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880099" y="3503268"/>
            <a:ext cx="558625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842648" y="3873136"/>
            <a:ext cx="596076" cy="111259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2579,9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504" y="0"/>
            <a:ext cx="6984776" cy="62068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Clr>
                <a:srgbClr val="918655">
                  <a:lumMod val="75000"/>
                </a:srgbClr>
              </a:buClr>
              <a:buFont typeface="Georgia" pitchFamily="18" charset="0"/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«Обеспечение безопасности населения»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6571661" y="3503269"/>
            <a:ext cx="642498" cy="348068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586220" y="3902577"/>
            <a:ext cx="627939" cy="1075988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7504" y="764704"/>
            <a:ext cx="6728478" cy="7920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2020-2024 годы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107505" y="2743003"/>
            <a:ext cx="3600399" cy="604434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107505" y="3488067"/>
            <a:ext cx="1940933" cy="344899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123702" y="3929728"/>
            <a:ext cx="1924737" cy="659820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световозвращающимися элементами обучающихся Майкопского района, шт.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112665" y="4718589"/>
            <a:ext cx="1917187" cy="588483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установленных камер уличного наблюдения, шт.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2437625" y="3503268"/>
            <a:ext cx="542605" cy="39600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план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429888" y="4003995"/>
            <a:ext cx="527534" cy="63832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2429888" y="4744098"/>
            <a:ext cx="542605" cy="58848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3167233" y="3503268"/>
            <a:ext cx="540671" cy="375106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факт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3176312" y="3974632"/>
            <a:ext cx="540671" cy="630116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3169954" y="4699523"/>
            <a:ext cx="540671" cy="58848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123705" y="5483735"/>
            <a:ext cx="1919980" cy="641848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населения пропагандистскими материалами по безопасности, %</a:t>
            </a:r>
          </a:p>
        </p:txBody>
      </p:sp>
      <p:sp>
        <p:nvSpPr>
          <p:cNvPr id="48" name="Полилиния 47"/>
          <p:cNvSpPr/>
          <p:nvPr/>
        </p:nvSpPr>
        <p:spPr>
          <a:xfrm>
            <a:off x="2429888" y="5542025"/>
            <a:ext cx="542605" cy="583558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3187527" y="5497450"/>
            <a:ext cx="540671" cy="641848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4066112" y="5166242"/>
            <a:ext cx="1606403" cy="1361784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"Обеспечение безопасности дорожного движения"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5726221" y="5166242"/>
            <a:ext cx="700058" cy="1377775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6516216" y="5166242"/>
            <a:ext cx="712503" cy="137579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120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7349165" y="3524388"/>
            <a:ext cx="642498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7363724" y="3908494"/>
            <a:ext cx="627939" cy="1075988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7341943" y="5166242"/>
            <a:ext cx="642498" cy="1348005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30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2\Pictures\Бюджет\000023_94938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2037462" cy="13569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63" y="4292600"/>
            <a:ext cx="1944687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63" y="4662488"/>
            <a:ext cx="1512887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3038" y="764704"/>
            <a:ext cx="6623050" cy="14843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долгосрочной сбалансированности и устойчивости бюджета муниципального образования «Майкопский район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управления муниципальными финансами</a:t>
            </a:r>
          </a:p>
          <a:p>
            <a:pPr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</a:t>
            </a:r>
          </a:p>
          <a:p>
            <a:pPr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процесса в муниципальном образовании «Майкопский район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муниципальной программы «Управление муниципальными финансами»</a:t>
            </a:r>
          </a:p>
        </p:txBody>
      </p:sp>
      <p:sp>
        <p:nvSpPr>
          <p:cNvPr id="239622" name="TextBox 5"/>
          <p:cNvSpPr txBox="1">
            <a:spLocks noChangeArrowheads="1"/>
          </p:cNvSpPr>
          <p:nvPr/>
        </p:nvSpPr>
        <p:spPr bwMode="auto">
          <a:xfrm>
            <a:off x="15479" y="2447925"/>
            <a:ext cx="4037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625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8461343" y="6309320"/>
            <a:ext cx="5126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49BD82-308D-4C86-A685-998A61E8EB56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ru-RU" altLang="ru-RU" sz="1400" dirty="0" smtClean="0"/>
          </a:p>
        </p:txBody>
      </p:sp>
      <p:sp>
        <p:nvSpPr>
          <p:cNvPr id="27" name="Скругленный прямоугольник 4"/>
          <p:cNvSpPr/>
          <p:nvPr/>
        </p:nvSpPr>
        <p:spPr bwMode="auto">
          <a:xfrm>
            <a:off x="209520" y="2459037"/>
            <a:ext cx="4222511" cy="636588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основных направлений, тыс.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183748" y="3777039"/>
            <a:ext cx="1812773" cy="1388686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бюджетного процесса в муниципальном образовании «Майкопский район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/>
          </a:p>
        </p:txBody>
      </p:sp>
      <p:sp>
        <p:nvSpPr>
          <p:cNvPr id="42" name="Скругленный прямоугольник 4"/>
          <p:cNvSpPr/>
          <p:nvPr/>
        </p:nvSpPr>
        <p:spPr bwMode="auto">
          <a:xfrm>
            <a:off x="2173156" y="3796089"/>
            <a:ext cx="648290" cy="1356564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4754,3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259727" y="0"/>
            <a:ext cx="6697587" cy="62068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«Управление муниципальными финансами»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0" y="620688"/>
            <a:ext cx="0" cy="4864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196369" y="3233388"/>
            <a:ext cx="1800152" cy="483644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175170" y="3249490"/>
            <a:ext cx="646276" cy="523613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682060" y="3263122"/>
            <a:ext cx="749971" cy="45391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2931178" y="3773103"/>
            <a:ext cx="684000" cy="1392622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4627,9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931178" y="3249489"/>
            <a:ext cx="684000" cy="523613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3716909" y="3809161"/>
            <a:ext cx="749970" cy="1356564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</a:t>
            </a:r>
            <a:r>
              <a:rPr lang="en-US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51597" y="3870645"/>
            <a:ext cx="2486407" cy="80160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программных расходов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МО "Майкопский район"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МО "Майкопский район", %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86368" y="4792681"/>
            <a:ext cx="2463060" cy="69200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налоговых и неналоговых доходов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МО "Майкопский район"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 к предыдущему году)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78483" y="5528064"/>
            <a:ext cx="2478831" cy="115715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просроченной задолженности по бюджетным кредитам, предоставленным из федерального бюджета, в общем объеме задолженности по бюджетным кредитам, предоставленным из федерального бюджета, %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7078300" y="4792680"/>
            <a:ext cx="775134" cy="735383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7078299" y="5728641"/>
            <a:ext cx="850900" cy="7560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8007407" y="3911647"/>
            <a:ext cx="735372" cy="742903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76"/>
          <p:cNvGrpSpPr>
            <a:grpSpLocks/>
          </p:cNvGrpSpPr>
          <p:nvPr/>
        </p:nvGrpSpPr>
        <p:grpSpPr bwMode="auto">
          <a:xfrm>
            <a:off x="7971869" y="4823725"/>
            <a:ext cx="850900" cy="684000"/>
            <a:chOff x="929823" y="3932554"/>
            <a:chExt cx="850461" cy="7508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929823" y="3932554"/>
              <a:ext cx="850461" cy="7508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952037" y="3997135"/>
              <a:ext cx="806034" cy="6640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14,4</a:t>
              </a:r>
              <a:endPara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Скругленный прямоугольник 37"/>
          <p:cNvSpPr/>
          <p:nvPr/>
        </p:nvSpPr>
        <p:spPr bwMode="auto">
          <a:xfrm>
            <a:off x="8007408" y="5728641"/>
            <a:ext cx="850900" cy="7560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7078298" y="3895544"/>
            <a:ext cx="753925" cy="838307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80%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4"/>
          <p:cNvSpPr/>
          <p:nvPr/>
        </p:nvSpPr>
        <p:spPr bwMode="auto">
          <a:xfrm>
            <a:off x="4573657" y="2396320"/>
            <a:ext cx="4444861" cy="687388"/>
          </a:xfrm>
          <a:prstGeom prst="roundRect">
            <a:avLst/>
          </a:prstGeom>
          <a:solidFill>
            <a:srgbClr val="A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7949643" y="3134023"/>
            <a:ext cx="850900" cy="748523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7029810" y="3134023"/>
            <a:ext cx="850900" cy="748523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20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467544" y="1412776"/>
            <a:ext cx="7128792" cy="46958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indent="457200" algn="just" eaLnBrk="1" hangingPunct="1"/>
            <a:r>
              <a:rPr kumimoji="0" lang="ru-RU" altLang="ru-RU" i="0" dirty="0">
                <a:solidFill>
                  <a:schemeClr val="tx1"/>
                </a:solidFill>
                <a:latin typeface="Arial" pitchFamily="34" charset="0"/>
              </a:rPr>
              <a:t>Учет и регистрация муниципальных долговых обязательств осуществляется в муниципальной долговой книге</a:t>
            </a:r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</a:p>
          <a:p>
            <a:pPr indent="457200" algn="just" eaLnBrk="1" hangingPunct="1"/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ru-RU" altLang="ru-RU" i="0" dirty="0">
                <a:solidFill>
                  <a:schemeClr val="tx1"/>
                </a:solidFill>
                <a:latin typeface="Arial" pitchFamily="34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</a:t>
            </a:r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</a:p>
          <a:p>
            <a:pPr indent="457200" algn="just" eaLnBrk="1" hangingPunct="1"/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 Объем </a:t>
            </a:r>
            <a:r>
              <a:rPr kumimoji="0" lang="ru-RU" altLang="ru-RU" i="0" dirty="0">
                <a:solidFill>
                  <a:schemeClr val="tx1"/>
                </a:solidFill>
                <a:latin typeface="Arial" pitchFamily="34" charset="0"/>
              </a:rPr>
              <a:t>долговых обязательств на 01.01.2021 года составил </a:t>
            </a:r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81,4 </a:t>
            </a:r>
            <a:r>
              <a:rPr kumimoji="0" lang="ru-RU" altLang="ru-RU" i="0" dirty="0">
                <a:solidFill>
                  <a:schemeClr val="tx1"/>
                </a:solidFill>
                <a:latin typeface="Arial" pitchFamily="34" charset="0"/>
              </a:rPr>
              <a:t>млн. </a:t>
            </a:r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рублей, из них 16 млн. руб. коммерческие кредитные заимствования, 65,4 млн. руб. – задолженность по бюджетным кредитам из </a:t>
            </a:r>
            <a:r>
              <a:rPr kumimoji="0" lang="ru-RU" altLang="ru-RU" i="0" dirty="0">
                <a:solidFill>
                  <a:schemeClr val="tx1"/>
                </a:solidFill>
                <a:latin typeface="Arial" pitchFamily="34" charset="0"/>
              </a:rPr>
              <a:t>республиканского бюджета Республики Адыгея</a:t>
            </a:r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kumimoji="0" lang="en-US" altLang="ru-RU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indent="457200" algn="just" eaLnBrk="1" hangingPunct="1"/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За </a:t>
            </a:r>
            <a:r>
              <a:rPr kumimoji="0" lang="ru-RU" altLang="ru-RU" i="0" dirty="0">
                <a:solidFill>
                  <a:schemeClr val="tx1"/>
                </a:solidFill>
                <a:latin typeface="Arial" pitchFamily="34" charset="0"/>
              </a:rPr>
              <a:t>2021 </a:t>
            </a:r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год были погашены: 16 </a:t>
            </a:r>
            <a:r>
              <a:rPr kumimoji="0" lang="ru-RU" altLang="ru-RU" i="0" dirty="0">
                <a:solidFill>
                  <a:schemeClr val="tx1"/>
                </a:solidFill>
                <a:latin typeface="Arial" pitchFamily="34" charset="0"/>
              </a:rPr>
              <a:t>млн. руб</a:t>
            </a:r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.- </a:t>
            </a:r>
            <a:r>
              <a:rPr kumimoji="0" lang="ru-RU" altLang="ru-RU" i="0" dirty="0">
                <a:solidFill>
                  <a:schemeClr val="tx1"/>
                </a:solidFill>
                <a:latin typeface="Arial" pitchFamily="34" charset="0"/>
              </a:rPr>
              <a:t>коммерческие кредитные </a:t>
            </a:r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заимствования, 3,1 млн. руб.- бюджетные кредиты из республиканского бюджета РА.</a:t>
            </a:r>
          </a:p>
          <a:p>
            <a:pPr indent="457200" algn="just" eaLnBrk="1" hangingPunct="1"/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Муниципальный долг МО «Майкопский район» на 01.01.2022 года составляет 62,3 млн. руб. за счет бюджетных кредитов в полном объеме.</a:t>
            </a:r>
          </a:p>
          <a:p>
            <a:pPr indent="457200" algn="just" eaLnBrk="1" hangingPunct="1"/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Объем муниципального долга к объему фактических собственных доходов бюджета по итогам 202</a:t>
            </a:r>
            <a:r>
              <a:rPr kumimoji="0" lang="en-US" altLang="ru-RU" i="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 года  составляет </a:t>
            </a:r>
            <a:r>
              <a:rPr kumimoji="0" lang="ru-RU" altLang="ru-RU" i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ru-RU" altLang="ru-RU" i="0" dirty="0" smtClean="0">
                <a:solidFill>
                  <a:schemeClr val="tx1"/>
                </a:solidFill>
                <a:latin typeface="Arial" pitchFamily="34" charset="0"/>
              </a:rPr>
              <a:t>18,1%.</a:t>
            </a:r>
            <a:endParaRPr lang="ru-RU" altLang="ru-RU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81944" y="747712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0" lang="ru-RU" altLang="ru-RU" sz="1800" i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МУНИЦИПАЛЬНЫЙ</a:t>
            </a:r>
            <a:r>
              <a:rPr kumimoji="0" lang="ru-RU" altLang="ru-RU" sz="1800" i="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kumimoji="0" lang="ru-RU" altLang="ru-RU" sz="1800" i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ДОЛГ</a:t>
            </a:r>
          </a:p>
        </p:txBody>
      </p:sp>
    </p:spTree>
    <p:extLst>
      <p:ext uri="{BB962C8B-B14F-4D97-AF65-F5344CB8AC3E}">
        <p14:creationId xmlns:p14="http://schemas.microsoft.com/office/powerpoint/2010/main" val="42491088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41682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800" b="1" dirty="0" smtClean="0">
                <a:solidFill>
                  <a:srgbClr val="000099"/>
                </a:solidFill>
              </a:rPr>
              <a:t/>
            </a:r>
            <a:br>
              <a:rPr lang="ru-RU" altLang="ru-RU" sz="1800" b="1" dirty="0" smtClean="0">
                <a:solidFill>
                  <a:srgbClr val="000099"/>
                </a:solidFill>
              </a:rPr>
            </a:br>
            <a:r>
              <a:rPr lang="ru-RU" altLang="ru-RU" sz="1800" dirty="0">
                <a:solidFill>
                  <a:srgbClr val="000099"/>
                </a:solidFill>
              </a:rPr>
              <a:t/>
            </a:r>
            <a:br>
              <a:rPr lang="ru-RU" altLang="ru-RU" sz="1800" dirty="0">
                <a:solidFill>
                  <a:srgbClr val="000099"/>
                </a:solidFill>
              </a:rPr>
            </a:br>
            <a:r>
              <a:rPr lang="ru-RU" alt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</a:t>
            </a:r>
            <a:r>
              <a:rPr lang="ru-RU" altLang="ru-RU" sz="1800" dirty="0">
                <a:solidFill>
                  <a:srgbClr val="000099"/>
                </a:solidFill>
              </a:rPr>
              <a:t>развития 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«Майкопский район»</a:t>
            </a:r>
            <a:br>
              <a:rPr lang="ru-RU" altLang="ru-RU" sz="1800" b="1" dirty="0" smtClean="0">
                <a:solidFill>
                  <a:srgbClr val="000099"/>
                </a:solidFill>
              </a:rPr>
            </a:br>
            <a:endParaRPr lang="ru-RU" altLang="ru-RU" sz="18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33736453"/>
              </p:ext>
            </p:extLst>
          </p:nvPr>
        </p:nvGraphicFramePr>
        <p:xfrm>
          <a:off x="251520" y="1772815"/>
          <a:ext cx="7634835" cy="3633951"/>
        </p:xfrm>
        <a:graphic>
          <a:graphicData uri="http://schemas.openxmlformats.org/drawingml/2006/table">
            <a:tbl>
              <a:tblPr/>
              <a:tblGrid>
                <a:gridCol w="4782261"/>
                <a:gridCol w="676837"/>
                <a:gridCol w="797144"/>
                <a:gridCol w="701756"/>
                <a:gridCol w="676837"/>
              </a:tblGrid>
              <a:tr h="23475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42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отчет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4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Оборот общественного питания организаций,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млн.руб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203,8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150,89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201,4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56,33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в % к пред. году в сопост. ценах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16,3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74,04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77,6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103,61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4</a:t>
                      </a:r>
                      <a:r>
                        <a:rPr lang="ru-RU" sz="1200" b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Инвестиции и строительство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44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4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.1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 Инвестиции в основной капитал за счет всех источников финансирования 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млн.руб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2972,3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3952,7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3209,1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5134,4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4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в % к пред. году 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сопост.ценах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88,67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133,0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160,0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29,9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6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Малое и среднее предпринимательство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35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Количество субъектов малого предпринимательства, единиц 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1934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837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1754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754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в % к предыдущему году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96,5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95,0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95,48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95,4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4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Численность работников в малом и микро предпринимательстве, ИП, человек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829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658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5341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5341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в % к предыдущему году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96,5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114,66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114,6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2133600" y="142240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dirty="0"/>
              <a:t>СПАСИБО ЗА ВНИМАНИЕ!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1811338" y="2287588"/>
            <a:ext cx="5640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dirty="0" smtClean="0"/>
              <a:t>Управление экономического развития и  </a:t>
            </a:r>
            <a:r>
              <a:rPr lang="ru-RU" altLang="ru-RU" dirty="0"/>
              <a:t>финансов</a:t>
            </a:r>
          </a:p>
          <a:p>
            <a:pPr algn="ctr" eaLnBrk="1" hangingPunct="1"/>
            <a:r>
              <a:rPr lang="ru-RU" altLang="ru-RU" dirty="0"/>
              <a:t> администрации муниципального образования «Майкопский район»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3195638" y="3519488"/>
            <a:ext cx="265747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Адрес: Республика Адыгея</a:t>
            </a:r>
          </a:p>
          <a:p>
            <a:pPr algn="ctr" eaLnBrk="1" hangingPunct="1"/>
            <a:r>
              <a:rPr lang="ru-RU" altLang="ru-RU" dirty="0"/>
              <a:t> п. Тульский, ул. Советская, </a:t>
            </a:r>
            <a:r>
              <a:rPr lang="ru-RU" altLang="ru-RU" dirty="0" smtClean="0"/>
              <a:t>44,</a:t>
            </a:r>
            <a:endParaRPr lang="ru-RU" altLang="ru-RU" dirty="0"/>
          </a:p>
          <a:p>
            <a:pPr algn="ctr" eaLnBrk="1" hangingPunct="1"/>
            <a:r>
              <a:rPr lang="ru-RU" altLang="ru-RU" dirty="0"/>
              <a:t>Тел. </a:t>
            </a:r>
            <a:r>
              <a:rPr lang="ru-RU" altLang="ru-RU" dirty="0" smtClean="0"/>
              <a:t>2-12-28, 5-11-34</a:t>
            </a:r>
            <a:r>
              <a:rPr lang="ru-RU" altLang="ru-RU" dirty="0"/>
              <a:t>,</a:t>
            </a:r>
          </a:p>
          <a:p>
            <a:pPr algn="ctr" eaLnBrk="1" hangingPunct="1"/>
            <a:r>
              <a:rPr lang="ru-RU" altLang="ru-RU" dirty="0"/>
              <a:t>2-12-32</a:t>
            </a:r>
          </a:p>
        </p:txBody>
      </p:sp>
      <p:sp>
        <p:nvSpPr>
          <p:cNvPr id="57349" name="TextBox 1"/>
          <p:cNvSpPr txBox="1">
            <a:spLocks noChangeArrowheads="1"/>
          </p:cNvSpPr>
          <p:nvPr/>
        </p:nvSpPr>
        <p:spPr bwMode="auto">
          <a:xfrm>
            <a:off x="2133600" y="5273675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dirty="0" smtClean="0"/>
              <a:t>Адрес электронной почты: </a:t>
            </a:r>
            <a:r>
              <a:rPr lang="en-US" altLang="ru-RU" dirty="0">
                <a:solidFill>
                  <a:srgbClr val="3333FF"/>
                </a:solidFill>
              </a:rPr>
              <a:t>uprfinmr@egov01.ru</a:t>
            </a:r>
            <a:endParaRPr lang="ru-RU" altLang="ru-RU" dirty="0">
              <a:solidFill>
                <a:srgbClr val="3333FF"/>
              </a:solidFill>
            </a:endParaRPr>
          </a:p>
          <a:p>
            <a:pPr lvl="0" eaLnBrk="1" hangingPunct="1"/>
            <a:endParaRPr kumimoji="0" lang="ru-RU" b="0" i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68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600743" y="4724400"/>
            <a:ext cx="3600400" cy="1800944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18097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7847905" cy="104016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Основные параметры бюджета муниципального образования Майкопский район за 202</a:t>
            </a:r>
            <a:r>
              <a:rPr lang="en-US" sz="1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</a:t>
            </a:r>
            <a:r>
              <a:rPr lang="ru-RU" sz="1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год </a:t>
            </a:r>
            <a:r>
              <a:rPr lang="ru-RU" sz="1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(тыс. рублей)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539552" y="1592262"/>
            <a:ext cx="3086174" cy="1800225"/>
          </a:xfrm>
          <a:prstGeom prst="roundRect">
            <a:avLst>
              <a:gd name="adj" fmla="val 16667"/>
            </a:avLst>
          </a:prstGeom>
          <a:solidFill>
            <a:srgbClr val="FFFF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076826" y="1484313"/>
            <a:ext cx="3022600" cy="1873250"/>
          </a:xfrm>
          <a:prstGeom prst="roundRect">
            <a:avLst>
              <a:gd name="adj" fmla="val 16667"/>
            </a:avLst>
          </a:prstGeom>
          <a:solidFill>
            <a:srgbClr val="FFFF00">
              <a:alpha val="58038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10800000">
            <a:off x="3625726" y="2420144"/>
            <a:ext cx="1451100" cy="223299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333300">
              <a:alpha val="5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683568" y="1773238"/>
            <a:ext cx="2736304" cy="646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Доходы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2987824" y="4854356"/>
            <a:ext cx="2808312" cy="735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84"/>
              </a:avLst>
            </a:prstTxWarp>
          </a:bodyPr>
          <a:lstStyle/>
          <a:p>
            <a:pPr algn="ctr"/>
            <a:r>
              <a:rPr lang="ru-RU" sz="2000" b="1" kern="10" dirty="0" smtClean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ПРОФИЦИТ</a:t>
            </a:r>
            <a:endParaRPr lang="ru-RU" sz="20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CC6600"/>
              </a:solidFill>
              <a:latin typeface="Bookman Old Style"/>
            </a:endParaRP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5364163" y="1700213"/>
            <a:ext cx="252020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Расходы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971601" y="2492374"/>
            <a:ext cx="223224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1661637,9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3203848" y="5589588"/>
            <a:ext cx="216031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20684,1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5364163" y="2492376"/>
            <a:ext cx="2376189" cy="7207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1640953,7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3" y="116632"/>
            <a:ext cx="7848872" cy="115212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Основные параметры исполнения бюджета</a:t>
            </a: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муниципального образования</a:t>
            </a: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 за 2021 год в сравнении с 2020 годом </a:t>
            </a:r>
            <a:r>
              <a:rPr lang="ru-RU" sz="13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(</a:t>
            </a:r>
            <a:r>
              <a:rPr lang="ru-RU" sz="13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тыс.</a:t>
            </a:r>
            <a:r>
              <a:rPr lang="ru-RU" sz="13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13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рублей</a:t>
            </a:r>
            <a:r>
              <a:rPr lang="ru-RU" sz="13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</a:t>
            </a:r>
            <a:r>
              <a:rPr lang="ru-RU" sz="1300" b="1" dirty="0" smtClean="0">
                <a:solidFill>
                  <a:srgbClr val="333399"/>
                </a:solidFill>
                <a:latin typeface="Garamond" pitchFamily="18" charset="0"/>
                <a:cs typeface="Arial" charset="0"/>
              </a:rPr>
              <a:t> </a:t>
            </a:r>
            <a:r>
              <a:rPr lang="ru-RU" sz="1300" dirty="0" smtClean="0">
                <a:solidFill>
                  <a:schemeClr val="bg2"/>
                </a:solidFill>
                <a:latin typeface="Garamond" pitchFamily="18" charset="0"/>
              </a:rPr>
              <a:t/>
            </a:r>
            <a:br>
              <a:rPr lang="ru-RU" sz="1300" dirty="0" smtClean="0">
                <a:solidFill>
                  <a:schemeClr val="bg2"/>
                </a:solidFill>
                <a:latin typeface="Garamond" pitchFamily="18" charset="0"/>
              </a:rPr>
            </a:br>
            <a:endParaRPr lang="ru-RU" sz="1300" dirty="0" smtClean="0">
              <a:solidFill>
                <a:schemeClr val="bg2"/>
              </a:solidFill>
              <a:latin typeface="Garamond" pitchFamily="18" charset="0"/>
            </a:endParaRPr>
          </a:p>
        </p:txBody>
      </p:sp>
      <p:graphicFrame>
        <p:nvGraphicFramePr>
          <p:cNvPr id="25731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39327"/>
              </p:ext>
            </p:extLst>
          </p:nvPr>
        </p:nvGraphicFramePr>
        <p:xfrm>
          <a:off x="179388" y="1412875"/>
          <a:ext cx="7848996" cy="4083918"/>
        </p:xfrm>
        <a:graphic>
          <a:graphicData uri="http://schemas.openxmlformats.org/drawingml/2006/table">
            <a:tbl>
              <a:tblPr/>
              <a:tblGrid>
                <a:gridCol w="3097212"/>
                <a:gridCol w="1151384"/>
                <a:gridCol w="1080120"/>
                <a:gridCol w="1296144"/>
                <a:gridCol w="1224136"/>
              </a:tblGrid>
              <a:tr h="546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 показателя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Исполнено 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(+,-)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к 2020 году (%)</a:t>
                      </a:r>
                      <a:endParaRPr kumimoji="0" lang="ru-RU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250880,9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290411,6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+39530,7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49256,6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52985,1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+3728,5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74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1088188,3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1318241,2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+230052,9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34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доходов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1388325,8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1661637,9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+273312,10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расходов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1399311,4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1640953,7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+241642,30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Профицит (+), дефицит (-)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-10985,6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+20684,1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776864" cy="12241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Основные характеристики бюджета муниципального образования Майкопский район за 2021 год </a:t>
            </a:r>
            <a:r>
              <a:rPr lang="ru-RU" sz="1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(тыс.рублей)</a:t>
            </a:r>
            <a:endParaRPr lang="ru-RU" sz="1400" dirty="0" smtClean="0"/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2044808"/>
              </p:ext>
            </p:extLst>
          </p:nvPr>
        </p:nvGraphicFramePr>
        <p:xfrm>
          <a:off x="250825" y="1600200"/>
          <a:ext cx="7777559" cy="4594290"/>
        </p:xfrm>
        <a:graphic>
          <a:graphicData uri="http://schemas.openxmlformats.org/drawingml/2006/table">
            <a:tbl>
              <a:tblPr/>
              <a:tblGrid>
                <a:gridCol w="2016919"/>
                <a:gridCol w="2016224"/>
                <a:gridCol w="1872208"/>
                <a:gridCol w="1872208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Уточненные бюджетные назначения на 2021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Исполнение за 2021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Процент исполнения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1749208,4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1661637,9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1752590,7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1640953,7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93,6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Дефицит (-),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-3382,3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+20684,1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7728" cy="116474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бюджета муниципального образования Майкопский район на </a:t>
            </a:r>
            <a:r>
              <a:rPr lang="ru-RU" sz="25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1   жителя</a:t>
            </a:r>
            <a:endParaRPr lang="ru-RU" sz="25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6366407"/>
              </p:ext>
            </p:extLst>
          </p:nvPr>
        </p:nvGraphicFramePr>
        <p:xfrm>
          <a:off x="179512" y="1916832"/>
          <a:ext cx="7632847" cy="43204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3866"/>
                <a:gridCol w="2173573"/>
                <a:gridCol w="1975408"/>
              </a:tblGrid>
              <a:tr h="11294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66527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1388325,8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1661637,9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47858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населения на отчетную дату, чел.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61104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61320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76682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на 1 жителя,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27,1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Reporting Progress or Status 1">
    <a:dk1>
      <a:srgbClr val="333300"/>
    </a:dk1>
    <a:lt1>
      <a:srgbClr val="FFFFFF"/>
    </a:lt1>
    <a:dk2>
      <a:srgbClr val="000000"/>
    </a:dk2>
    <a:lt2>
      <a:srgbClr val="969696"/>
    </a:lt2>
    <a:accent1>
      <a:srgbClr val="E5D58A"/>
    </a:accent1>
    <a:accent2>
      <a:srgbClr val="CCCC00"/>
    </a:accent2>
    <a:accent3>
      <a:srgbClr val="FFFFFF"/>
    </a:accent3>
    <a:accent4>
      <a:srgbClr val="2A2A00"/>
    </a:accent4>
    <a:accent5>
      <a:srgbClr val="F0E7C4"/>
    </a:accent5>
    <a:accent6>
      <a:srgbClr val="B9B900"/>
    </a:accent6>
    <a:hlink>
      <a:srgbClr val="999933"/>
    </a:hlink>
    <a:folHlink>
      <a:srgbClr val="666633"/>
    </a:folHlink>
  </a:clrScheme>
  <a:fontScheme name="1_Reporting Progress or Status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18144</TotalTime>
  <Words>4373</Words>
  <Application>Microsoft Office PowerPoint</Application>
  <PresentationFormat>Экран (4:3)</PresentationFormat>
  <Paragraphs>1136</Paragraphs>
  <Slides>50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Изящная</vt:lpstr>
      <vt:lpstr>Лист</vt:lpstr>
      <vt:lpstr>Презентация PowerPoint</vt:lpstr>
      <vt:lpstr>Презентация PowerPoint</vt:lpstr>
      <vt:lpstr>БЮДЖЕТНЫЙ ПРОЦЕСС </vt:lpstr>
      <vt:lpstr>Отдельные показатели социально-экономического развития «Майкопский район»</vt:lpstr>
      <vt:lpstr>  Отдельные показатели социально-экономического развития «Майкопский район» </vt:lpstr>
      <vt:lpstr>Основные параметры бюджета муниципального образования Майкопский район за 2021 год (тыс. рублей)</vt:lpstr>
      <vt:lpstr>Основные параметры исполнения бюджета муниципального образования за 2021 год в сравнении с 2020 годом (тыс. рублей)  </vt:lpstr>
      <vt:lpstr>Основные характеристики бюджета муниципального образования Майкопский район за 2021 год (тыс.рублей)</vt:lpstr>
      <vt:lpstr>Доходы бюджета муниципального образования Майкопский район на           1   жителя</vt:lpstr>
      <vt:lpstr>Структура доходов бюджета муниципального образования Майкопский район в 2021 году</vt:lpstr>
      <vt:lpstr>  Изменения прогнозируемого объема доходов бюджета  в 2021 году  (тыс. рублей)</vt:lpstr>
      <vt:lpstr>Презентация PowerPoint</vt:lpstr>
      <vt:lpstr>  Структура налоговых доходов бюджета муниципального образования Майкопский район в 2021 году </vt:lpstr>
      <vt:lpstr>Анализ основных налоговых доходов муниципального  образования Майкопский район  в 2020 - 2021 гг.        (тыс. рублей)</vt:lpstr>
      <vt:lpstr>  Структура неналоговых доходов бюджета муниципального образования Майкопский район в 2021 году </vt:lpstr>
      <vt:lpstr> Анализ безвозмездных поступлений из республиканского  бюджета в 2020-2021 годах  (млн. рублей)</vt:lpstr>
      <vt:lpstr>Изменения прогнозируемого объема финансовой помощи из республиканского бюджета РА в 2021 году (тыс.рублей)</vt:lpstr>
      <vt:lpstr>Исполнение бюджета МО «Майкопский район» по разделам и подразделам классификации расходов за 2021 год</vt:lpstr>
      <vt:lpstr>Презентация PowerPoint</vt:lpstr>
      <vt:lpstr>Исполнение бюджета по программным и непрограммным направлениям расходов</vt:lpstr>
      <vt:lpstr>Основные направления расходов с учетом их удельного веса в общем объеме расходов за 2021 год </vt:lpstr>
      <vt:lpstr>Ведомственная структура расходов  за 2021 год, тыс. руб.</vt:lpstr>
      <vt:lpstr>Динамика расходов районного бюджета на социально-культурную сферу (тыс. рублей) </vt:lpstr>
      <vt:lpstr>Структура расходов за 2021 год по видам расходов бюджета</vt:lpstr>
      <vt:lpstr>Расходы на 1 жителя МО майкопский район в 2021 году по отдельным отраслям</vt:lpstr>
      <vt:lpstr>Расходы на образование в 2021 году </vt:lpstr>
      <vt:lpstr> Расходы на культуру в 2021 году </vt:lpstr>
      <vt:lpstr>Расходы на социальную политику в 2021 году 83258,0 тыс. рублей  </vt:lpstr>
      <vt:lpstr>Расходы на жилищно-коммунальное хозяйство в 2021 году</vt:lpstr>
      <vt:lpstr>Сведения о реализации общественно-значимых проектов  муниципального образования «Майкопский район» за 2021 год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RIA Novosti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user</cp:lastModifiedBy>
  <cp:revision>1704</cp:revision>
  <cp:lastPrinted>2022-04-13T05:32:10Z</cp:lastPrinted>
  <dcterms:created xsi:type="dcterms:W3CDTF">2006-07-06T13:04:56Z</dcterms:created>
  <dcterms:modified xsi:type="dcterms:W3CDTF">2022-04-13T05:36:49Z</dcterms:modified>
</cp:coreProperties>
</file>